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Lst>
  <p:notesMasterIdLst>
    <p:notesMasterId r:id="rId59"/>
  </p:notesMasterIdLst>
  <p:sldIdLst>
    <p:sldId id="257" r:id="rId2"/>
    <p:sldId id="633" r:id="rId3"/>
    <p:sldId id="258" r:id="rId4"/>
    <p:sldId id="384" r:id="rId5"/>
    <p:sldId id="385" r:id="rId6"/>
    <p:sldId id="401" r:id="rId7"/>
    <p:sldId id="388" r:id="rId8"/>
    <p:sldId id="631" r:id="rId9"/>
    <p:sldId id="321" r:id="rId10"/>
    <p:sldId id="396" r:id="rId11"/>
    <p:sldId id="395" r:id="rId12"/>
    <p:sldId id="391" r:id="rId13"/>
    <p:sldId id="352" r:id="rId14"/>
    <p:sldId id="353" r:id="rId15"/>
    <p:sldId id="354" r:id="rId16"/>
    <p:sldId id="355" r:id="rId17"/>
    <p:sldId id="357" r:id="rId18"/>
    <p:sldId id="402" r:id="rId19"/>
    <p:sldId id="358" r:id="rId20"/>
    <p:sldId id="634" r:id="rId21"/>
    <p:sldId id="359" r:id="rId22"/>
    <p:sldId id="403" r:id="rId23"/>
    <p:sldId id="368" r:id="rId24"/>
    <p:sldId id="404" r:id="rId25"/>
    <p:sldId id="405" r:id="rId26"/>
    <p:sldId id="397" r:id="rId27"/>
    <p:sldId id="361" r:id="rId28"/>
    <p:sldId id="394" r:id="rId29"/>
    <p:sldId id="364" r:id="rId30"/>
    <p:sldId id="365" r:id="rId31"/>
    <p:sldId id="367" r:id="rId32"/>
    <p:sldId id="369" r:id="rId33"/>
    <p:sldId id="299" r:id="rId34"/>
    <p:sldId id="300" r:id="rId35"/>
    <p:sldId id="318" r:id="rId36"/>
    <p:sldId id="317" r:id="rId37"/>
    <p:sldId id="316" r:id="rId38"/>
    <p:sldId id="406" r:id="rId39"/>
    <p:sldId id="370" r:id="rId40"/>
    <p:sldId id="371" r:id="rId41"/>
    <p:sldId id="372" r:id="rId42"/>
    <p:sldId id="398" r:id="rId43"/>
    <p:sldId id="339" r:id="rId44"/>
    <p:sldId id="340" r:id="rId45"/>
    <p:sldId id="341" r:id="rId46"/>
    <p:sldId id="343" r:id="rId47"/>
    <p:sldId id="346" r:id="rId48"/>
    <p:sldId id="347" r:id="rId49"/>
    <p:sldId id="348" r:id="rId50"/>
    <p:sldId id="373" r:id="rId51"/>
    <p:sldId id="399" r:id="rId52"/>
    <p:sldId id="374" r:id="rId53"/>
    <p:sldId id="376" r:id="rId54"/>
    <p:sldId id="377" r:id="rId55"/>
    <p:sldId id="378" r:id="rId56"/>
    <p:sldId id="635" r:id="rId57"/>
    <p:sldId id="62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a:srgbClr val="FFD678"/>
    <a:srgbClr val="FBD07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86"/>
    <p:restoredTop sz="94694"/>
  </p:normalViewPr>
  <p:slideViewPr>
    <p:cSldViewPr snapToGrid="0" snapToObjects="1">
      <p:cViewPr varScale="1">
        <p:scale>
          <a:sx n="84" d="100"/>
          <a:sy n="84" d="100"/>
        </p:scale>
        <p:origin x="200"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10/28/20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 poll </a:t>
            </a:r>
          </a:p>
        </p:txBody>
      </p:sp>
      <p:sp>
        <p:nvSpPr>
          <p:cNvPr id="4" name="Slide Number Placeholder 3"/>
          <p:cNvSpPr>
            <a:spLocks noGrp="1"/>
          </p:cNvSpPr>
          <p:nvPr>
            <p:ph type="sldNum" sz="quarter" idx="5"/>
          </p:nvPr>
        </p:nvSpPr>
        <p:spPr/>
        <p:txBody>
          <a:bodyPr/>
          <a:lstStyle/>
          <a:p>
            <a:fld id="{40489DB4-82E0-AF40-81BE-1C4AA0DF45FC}" type="slidenum">
              <a:rPr lang="en-US" smtClean="0"/>
              <a:t>5</a:t>
            </a:fld>
            <a:endParaRPr lang="en-US"/>
          </a:p>
        </p:txBody>
      </p:sp>
    </p:spTree>
    <p:extLst>
      <p:ext uri="{BB962C8B-B14F-4D97-AF65-F5344CB8AC3E}">
        <p14:creationId xmlns:p14="http://schemas.microsoft.com/office/powerpoint/2010/main" val="383079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 poll </a:t>
            </a:r>
          </a:p>
        </p:txBody>
      </p:sp>
      <p:sp>
        <p:nvSpPr>
          <p:cNvPr id="4" name="Slide Number Placeholder 3"/>
          <p:cNvSpPr>
            <a:spLocks noGrp="1"/>
          </p:cNvSpPr>
          <p:nvPr>
            <p:ph type="sldNum" sz="quarter" idx="5"/>
          </p:nvPr>
        </p:nvSpPr>
        <p:spPr/>
        <p:txBody>
          <a:bodyPr/>
          <a:lstStyle/>
          <a:p>
            <a:fld id="{40489DB4-82E0-AF40-81BE-1C4AA0DF45FC}" type="slidenum">
              <a:rPr lang="en-US" smtClean="0"/>
              <a:t>6</a:t>
            </a:fld>
            <a:endParaRPr lang="en-US"/>
          </a:p>
        </p:txBody>
      </p:sp>
    </p:spTree>
    <p:extLst>
      <p:ext uri="{BB962C8B-B14F-4D97-AF65-F5344CB8AC3E}">
        <p14:creationId xmlns:p14="http://schemas.microsoft.com/office/powerpoint/2010/main" val="290735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 draw lines</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7</a:t>
            </a:fld>
            <a:endParaRPr lang="en-US"/>
          </a:p>
        </p:txBody>
      </p:sp>
    </p:spTree>
    <p:extLst>
      <p:ext uri="{BB962C8B-B14F-4D97-AF65-F5344CB8AC3E}">
        <p14:creationId xmlns:p14="http://schemas.microsoft.com/office/powerpoint/2010/main" val="26127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 draw lines</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1357205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7.tiff"/></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8.tiff"/><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9.tiff"/><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8.tiff"/><Relationship Id="rId10" Type="http://schemas.openxmlformats.org/officeDocument/2006/relationships/image" Target="../media/image340.png"/><Relationship Id="rId4" Type="http://schemas.openxmlformats.org/officeDocument/2006/relationships/image" Target="../media/image37.tiff"/><Relationship Id="rId9"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dirty="0"/>
              <a:t>Bagging </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Splitting Criteria</a:t>
            </a:r>
          </a:p>
        </p:txBody>
      </p:sp>
      <p:sp>
        <p:nvSpPr>
          <p:cNvPr id="3" name="Content Placeholder 2"/>
          <p:cNvSpPr>
            <a:spLocks noGrp="1"/>
          </p:cNvSpPr>
          <p:nvPr>
            <p:ph idx="1"/>
          </p:nvPr>
        </p:nvSpPr>
        <p:spPr>
          <a:xfrm>
            <a:off x="833415" y="1177758"/>
            <a:ext cx="10638149" cy="2438278"/>
          </a:xfrm>
        </p:spPr>
        <p:txBody>
          <a:bodyPr/>
          <a:lstStyle/>
          <a:p>
            <a:r>
              <a:rPr lang="en-US" sz="2700" b="1" u="sng" dirty="0">
                <a:solidFill>
                  <a:schemeClr val="tx2">
                    <a:lumMod val="60000"/>
                    <a:lumOff val="40000"/>
                  </a:schemeClr>
                </a:solidFill>
              </a:rPr>
              <a:t>Splitting Criteria:</a:t>
            </a:r>
          </a:p>
        </p:txBody>
      </p:sp>
      <p:sp>
        <p:nvSpPr>
          <p:cNvPr id="4" name="Slide Number Placeholder 3"/>
          <p:cNvSpPr>
            <a:spLocks noGrp="1"/>
          </p:cNvSpPr>
          <p:nvPr>
            <p:ph type="sldNum" sz="quarter" idx="12"/>
          </p:nvPr>
        </p:nvSpPr>
        <p:spPr/>
        <p:txBody>
          <a:bodyPr/>
          <a:lstStyle/>
          <a:p>
            <a:fld id="{47445CB2-BF6F-6E49-AC61-7BDDE2E02F5B}" type="slidenum">
              <a:rPr lang="en-US" smtClean="0"/>
              <a:t>10</a:t>
            </a:fld>
            <a:endParaRPr lang="en-US"/>
          </a:p>
        </p:txBody>
      </p:sp>
      <p:sp>
        <p:nvSpPr>
          <p:cNvPr id="5" name="Content Placeholder 2">
            <a:extLst>
              <a:ext uri="{FF2B5EF4-FFF2-40B4-BE49-F238E27FC236}">
                <a16:creationId xmlns:a16="http://schemas.microsoft.com/office/drawing/2014/main" id="{198E3A77-75BA-C841-8CC5-89627DE8644D}"/>
              </a:ext>
            </a:extLst>
          </p:cNvPr>
          <p:cNvSpPr txBox="1">
            <a:spLocks/>
          </p:cNvSpPr>
          <p:nvPr/>
        </p:nvSpPr>
        <p:spPr>
          <a:xfrm>
            <a:off x="958106" y="1870411"/>
            <a:ext cx="7423894" cy="4364133"/>
          </a:xfrm>
          <a:custGeom>
            <a:avLst/>
            <a:gdLst>
              <a:gd name="connsiteX0" fmla="*/ 0 w 7423894"/>
              <a:gd name="connsiteY0" fmla="*/ 0 h 4364133"/>
              <a:gd name="connsiteX1" fmla="*/ 526422 w 7423894"/>
              <a:gd name="connsiteY1" fmla="*/ 0 h 4364133"/>
              <a:gd name="connsiteX2" fmla="*/ 1201321 w 7423894"/>
              <a:gd name="connsiteY2" fmla="*/ 0 h 4364133"/>
              <a:gd name="connsiteX3" fmla="*/ 1950459 w 7423894"/>
              <a:gd name="connsiteY3" fmla="*/ 0 h 4364133"/>
              <a:gd name="connsiteX4" fmla="*/ 2402642 w 7423894"/>
              <a:gd name="connsiteY4" fmla="*/ 0 h 4364133"/>
              <a:gd name="connsiteX5" fmla="*/ 2854825 w 7423894"/>
              <a:gd name="connsiteY5" fmla="*/ 0 h 4364133"/>
              <a:gd name="connsiteX6" fmla="*/ 3678202 w 7423894"/>
              <a:gd name="connsiteY6" fmla="*/ 0 h 4364133"/>
              <a:gd name="connsiteX7" fmla="*/ 4353101 w 7423894"/>
              <a:gd name="connsiteY7" fmla="*/ 0 h 4364133"/>
              <a:gd name="connsiteX8" fmla="*/ 4805284 w 7423894"/>
              <a:gd name="connsiteY8" fmla="*/ 0 h 4364133"/>
              <a:gd name="connsiteX9" fmla="*/ 5480184 w 7423894"/>
              <a:gd name="connsiteY9" fmla="*/ 0 h 4364133"/>
              <a:gd name="connsiteX10" fmla="*/ 6303561 w 7423894"/>
              <a:gd name="connsiteY10" fmla="*/ 0 h 4364133"/>
              <a:gd name="connsiteX11" fmla="*/ 7423894 w 7423894"/>
              <a:gd name="connsiteY11" fmla="*/ 0 h 4364133"/>
              <a:gd name="connsiteX12" fmla="*/ 7423894 w 7423894"/>
              <a:gd name="connsiteY12" fmla="*/ 579806 h 4364133"/>
              <a:gd name="connsiteX13" fmla="*/ 7423894 w 7423894"/>
              <a:gd name="connsiteY13" fmla="*/ 1072330 h 4364133"/>
              <a:gd name="connsiteX14" fmla="*/ 7423894 w 7423894"/>
              <a:gd name="connsiteY14" fmla="*/ 1783060 h 4364133"/>
              <a:gd name="connsiteX15" fmla="*/ 7423894 w 7423894"/>
              <a:gd name="connsiteY15" fmla="*/ 2406508 h 4364133"/>
              <a:gd name="connsiteX16" fmla="*/ 7423894 w 7423894"/>
              <a:gd name="connsiteY16" fmla="*/ 3117238 h 4364133"/>
              <a:gd name="connsiteX17" fmla="*/ 7423894 w 7423894"/>
              <a:gd name="connsiteY17" fmla="*/ 3697044 h 4364133"/>
              <a:gd name="connsiteX18" fmla="*/ 7423894 w 7423894"/>
              <a:gd name="connsiteY18" fmla="*/ 4364133 h 4364133"/>
              <a:gd name="connsiteX19" fmla="*/ 6748995 w 7423894"/>
              <a:gd name="connsiteY19" fmla="*/ 4364133 h 4364133"/>
              <a:gd name="connsiteX20" fmla="*/ 6074095 w 7423894"/>
              <a:gd name="connsiteY20" fmla="*/ 4364133 h 4364133"/>
              <a:gd name="connsiteX21" fmla="*/ 5621912 w 7423894"/>
              <a:gd name="connsiteY21" fmla="*/ 4364133 h 4364133"/>
              <a:gd name="connsiteX22" fmla="*/ 4947013 w 7423894"/>
              <a:gd name="connsiteY22" fmla="*/ 4364133 h 4364133"/>
              <a:gd name="connsiteX23" fmla="*/ 4346352 w 7423894"/>
              <a:gd name="connsiteY23" fmla="*/ 4364133 h 4364133"/>
              <a:gd name="connsiteX24" fmla="*/ 3745692 w 7423894"/>
              <a:gd name="connsiteY24" fmla="*/ 4364133 h 4364133"/>
              <a:gd name="connsiteX25" fmla="*/ 3145031 w 7423894"/>
              <a:gd name="connsiteY25" fmla="*/ 4364133 h 4364133"/>
              <a:gd name="connsiteX26" fmla="*/ 2544371 w 7423894"/>
              <a:gd name="connsiteY26" fmla="*/ 4364133 h 4364133"/>
              <a:gd name="connsiteX27" fmla="*/ 1795233 w 7423894"/>
              <a:gd name="connsiteY27" fmla="*/ 4364133 h 4364133"/>
              <a:gd name="connsiteX28" fmla="*/ 1120333 w 7423894"/>
              <a:gd name="connsiteY28" fmla="*/ 4364133 h 4364133"/>
              <a:gd name="connsiteX29" fmla="*/ 668150 w 7423894"/>
              <a:gd name="connsiteY29" fmla="*/ 4364133 h 4364133"/>
              <a:gd name="connsiteX30" fmla="*/ 0 w 7423894"/>
              <a:gd name="connsiteY30" fmla="*/ 4364133 h 4364133"/>
              <a:gd name="connsiteX31" fmla="*/ 0 w 7423894"/>
              <a:gd name="connsiteY31" fmla="*/ 3697044 h 4364133"/>
              <a:gd name="connsiteX32" fmla="*/ 0 w 7423894"/>
              <a:gd name="connsiteY32" fmla="*/ 2986314 h 4364133"/>
              <a:gd name="connsiteX33" fmla="*/ 0 w 7423894"/>
              <a:gd name="connsiteY33" fmla="*/ 2493790 h 4364133"/>
              <a:gd name="connsiteX34" fmla="*/ 0 w 7423894"/>
              <a:gd name="connsiteY34" fmla="*/ 2001267 h 4364133"/>
              <a:gd name="connsiteX35" fmla="*/ 0 w 7423894"/>
              <a:gd name="connsiteY35" fmla="*/ 1290536 h 4364133"/>
              <a:gd name="connsiteX36" fmla="*/ 0 w 7423894"/>
              <a:gd name="connsiteY36" fmla="*/ 798013 h 4364133"/>
              <a:gd name="connsiteX37" fmla="*/ 0 w 7423894"/>
              <a:gd name="connsiteY37" fmla="*/ 0 h 436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423894" h="4364133" fill="none" extrusionOk="0">
                <a:moveTo>
                  <a:pt x="0" y="0"/>
                </a:moveTo>
                <a:cubicBezTo>
                  <a:pt x="142530" y="7105"/>
                  <a:pt x="407725" y="4894"/>
                  <a:pt x="526422" y="0"/>
                </a:cubicBezTo>
                <a:cubicBezTo>
                  <a:pt x="645119" y="-4894"/>
                  <a:pt x="936499" y="14580"/>
                  <a:pt x="1201321" y="0"/>
                </a:cubicBezTo>
                <a:cubicBezTo>
                  <a:pt x="1466143" y="-14580"/>
                  <a:pt x="1589615" y="-1942"/>
                  <a:pt x="1950459" y="0"/>
                </a:cubicBezTo>
                <a:cubicBezTo>
                  <a:pt x="2311303" y="1942"/>
                  <a:pt x="2256272" y="855"/>
                  <a:pt x="2402642" y="0"/>
                </a:cubicBezTo>
                <a:cubicBezTo>
                  <a:pt x="2549012" y="-855"/>
                  <a:pt x="2738647" y="16123"/>
                  <a:pt x="2854825" y="0"/>
                </a:cubicBezTo>
                <a:cubicBezTo>
                  <a:pt x="2971003" y="-16123"/>
                  <a:pt x="3350532" y="-6889"/>
                  <a:pt x="3678202" y="0"/>
                </a:cubicBezTo>
                <a:cubicBezTo>
                  <a:pt x="4005872" y="6889"/>
                  <a:pt x="4213258" y="1422"/>
                  <a:pt x="4353101" y="0"/>
                </a:cubicBezTo>
                <a:cubicBezTo>
                  <a:pt x="4492944" y="-1422"/>
                  <a:pt x="4634558" y="19484"/>
                  <a:pt x="4805284" y="0"/>
                </a:cubicBezTo>
                <a:cubicBezTo>
                  <a:pt x="4976010" y="-19484"/>
                  <a:pt x="5257924" y="20873"/>
                  <a:pt x="5480184" y="0"/>
                </a:cubicBezTo>
                <a:cubicBezTo>
                  <a:pt x="5702444" y="-20873"/>
                  <a:pt x="5978191" y="-35307"/>
                  <a:pt x="6303561" y="0"/>
                </a:cubicBezTo>
                <a:cubicBezTo>
                  <a:pt x="6628931" y="35307"/>
                  <a:pt x="6990876" y="-13112"/>
                  <a:pt x="7423894" y="0"/>
                </a:cubicBezTo>
                <a:cubicBezTo>
                  <a:pt x="7405707" y="189960"/>
                  <a:pt x="7402750" y="403349"/>
                  <a:pt x="7423894" y="579806"/>
                </a:cubicBezTo>
                <a:cubicBezTo>
                  <a:pt x="7445038" y="756263"/>
                  <a:pt x="7400696" y="848438"/>
                  <a:pt x="7423894" y="1072330"/>
                </a:cubicBezTo>
                <a:cubicBezTo>
                  <a:pt x="7447092" y="1296222"/>
                  <a:pt x="7399552" y="1503943"/>
                  <a:pt x="7423894" y="1783060"/>
                </a:cubicBezTo>
                <a:cubicBezTo>
                  <a:pt x="7448237" y="2062177"/>
                  <a:pt x="7438408" y="2101895"/>
                  <a:pt x="7423894" y="2406508"/>
                </a:cubicBezTo>
                <a:cubicBezTo>
                  <a:pt x="7409380" y="2711121"/>
                  <a:pt x="7410731" y="2783168"/>
                  <a:pt x="7423894" y="3117238"/>
                </a:cubicBezTo>
                <a:cubicBezTo>
                  <a:pt x="7437058" y="3451308"/>
                  <a:pt x="7428116" y="3580133"/>
                  <a:pt x="7423894" y="3697044"/>
                </a:cubicBezTo>
                <a:cubicBezTo>
                  <a:pt x="7419672" y="3813955"/>
                  <a:pt x="7420296" y="4042199"/>
                  <a:pt x="7423894" y="4364133"/>
                </a:cubicBezTo>
                <a:cubicBezTo>
                  <a:pt x="7123839" y="4394862"/>
                  <a:pt x="7036361" y="4353569"/>
                  <a:pt x="6748995" y="4364133"/>
                </a:cubicBezTo>
                <a:cubicBezTo>
                  <a:pt x="6461629" y="4374697"/>
                  <a:pt x="6248283" y="4390103"/>
                  <a:pt x="6074095" y="4364133"/>
                </a:cubicBezTo>
                <a:cubicBezTo>
                  <a:pt x="5899907" y="4338163"/>
                  <a:pt x="5812916" y="4382255"/>
                  <a:pt x="5621912" y="4364133"/>
                </a:cubicBezTo>
                <a:cubicBezTo>
                  <a:pt x="5430908" y="4346011"/>
                  <a:pt x="5141356" y="4393937"/>
                  <a:pt x="4947013" y="4364133"/>
                </a:cubicBezTo>
                <a:cubicBezTo>
                  <a:pt x="4752670" y="4334329"/>
                  <a:pt x="4571822" y="4340584"/>
                  <a:pt x="4346352" y="4364133"/>
                </a:cubicBezTo>
                <a:cubicBezTo>
                  <a:pt x="4120882" y="4387682"/>
                  <a:pt x="3911983" y="4362135"/>
                  <a:pt x="3745692" y="4364133"/>
                </a:cubicBezTo>
                <a:cubicBezTo>
                  <a:pt x="3579401" y="4366131"/>
                  <a:pt x="3281239" y="4361720"/>
                  <a:pt x="3145031" y="4364133"/>
                </a:cubicBezTo>
                <a:cubicBezTo>
                  <a:pt x="3008823" y="4366546"/>
                  <a:pt x="2753307" y="4375351"/>
                  <a:pt x="2544371" y="4364133"/>
                </a:cubicBezTo>
                <a:cubicBezTo>
                  <a:pt x="2335435" y="4352915"/>
                  <a:pt x="2089134" y="4337365"/>
                  <a:pt x="1795233" y="4364133"/>
                </a:cubicBezTo>
                <a:cubicBezTo>
                  <a:pt x="1501332" y="4390901"/>
                  <a:pt x="1362234" y="4346650"/>
                  <a:pt x="1120333" y="4364133"/>
                </a:cubicBezTo>
                <a:cubicBezTo>
                  <a:pt x="878432" y="4381616"/>
                  <a:pt x="857139" y="4374659"/>
                  <a:pt x="668150" y="4364133"/>
                </a:cubicBezTo>
                <a:cubicBezTo>
                  <a:pt x="479161" y="4353607"/>
                  <a:pt x="275100" y="4372949"/>
                  <a:pt x="0" y="4364133"/>
                </a:cubicBezTo>
                <a:cubicBezTo>
                  <a:pt x="-4968" y="4125716"/>
                  <a:pt x="-33084" y="3950426"/>
                  <a:pt x="0" y="3697044"/>
                </a:cubicBezTo>
                <a:cubicBezTo>
                  <a:pt x="33084" y="3443662"/>
                  <a:pt x="28135" y="3339708"/>
                  <a:pt x="0" y="2986314"/>
                </a:cubicBezTo>
                <a:cubicBezTo>
                  <a:pt x="-28135" y="2632920"/>
                  <a:pt x="-21211" y="2707194"/>
                  <a:pt x="0" y="2493790"/>
                </a:cubicBezTo>
                <a:cubicBezTo>
                  <a:pt x="21211" y="2280386"/>
                  <a:pt x="-5852" y="2121913"/>
                  <a:pt x="0" y="2001267"/>
                </a:cubicBezTo>
                <a:cubicBezTo>
                  <a:pt x="5852" y="1880621"/>
                  <a:pt x="1763" y="1478575"/>
                  <a:pt x="0" y="1290536"/>
                </a:cubicBezTo>
                <a:cubicBezTo>
                  <a:pt x="-1763" y="1102497"/>
                  <a:pt x="-4698" y="948265"/>
                  <a:pt x="0" y="798013"/>
                </a:cubicBezTo>
                <a:cubicBezTo>
                  <a:pt x="4698" y="647761"/>
                  <a:pt x="-39141" y="256714"/>
                  <a:pt x="0" y="0"/>
                </a:cubicBezTo>
                <a:close/>
              </a:path>
              <a:path w="7423894" h="4364133" stroke="0" extrusionOk="0">
                <a:moveTo>
                  <a:pt x="0" y="0"/>
                </a:moveTo>
                <a:cubicBezTo>
                  <a:pt x="168824" y="11772"/>
                  <a:pt x="456629" y="28766"/>
                  <a:pt x="600661" y="0"/>
                </a:cubicBezTo>
                <a:cubicBezTo>
                  <a:pt x="744693" y="-28766"/>
                  <a:pt x="896413" y="4380"/>
                  <a:pt x="1052843" y="0"/>
                </a:cubicBezTo>
                <a:cubicBezTo>
                  <a:pt x="1209273" y="-4380"/>
                  <a:pt x="1680568" y="-28794"/>
                  <a:pt x="1876220" y="0"/>
                </a:cubicBezTo>
                <a:cubicBezTo>
                  <a:pt x="2071872" y="28794"/>
                  <a:pt x="2211728" y="28080"/>
                  <a:pt x="2476881" y="0"/>
                </a:cubicBezTo>
                <a:cubicBezTo>
                  <a:pt x="2742034" y="-28080"/>
                  <a:pt x="2785099" y="10562"/>
                  <a:pt x="3077542" y="0"/>
                </a:cubicBezTo>
                <a:cubicBezTo>
                  <a:pt x="3369985" y="-10562"/>
                  <a:pt x="3599336" y="-2901"/>
                  <a:pt x="3900919" y="0"/>
                </a:cubicBezTo>
                <a:cubicBezTo>
                  <a:pt x="4202502" y="2901"/>
                  <a:pt x="4184071" y="-4386"/>
                  <a:pt x="4427340" y="0"/>
                </a:cubicBezTo>
                <a:cubicBezTo>
                  <a:pt x="4670609" y="4386"/>
                  <a:pt x="4971372" y="20376"/>
                  <a:pt x="5250718" y="0"/>
                </a:cubicBezTo>
                <a:cubicBezTo>
                  <a:pt x="5530064" y="-20376"/>
                  <a:pt x="5857869" y="-17618"/>
                  <a:pt x="6074095" y="0"/>
                </a:cubicBezTo>
                <a:cubicBezTo>
                  <a:pt x="6290321" y="17618"/>
                  <a:pt x="6488865" y="20246"/>
                  <a:pt x="6748995" y="0"/>
                </a:cubicBezTo>
                <a:cubicBezTo>
                  <a:pt x="7009125" y="-20246"/>
                  <a:pt x="7113418" y="10133"/>
                  <a:pt x="7423894" y="0"/>
                </a:cubicBezTo>
                <a:cubicBezTo>
                  <a:pt x="7401343" y="259463"/>
                  <a:pt x="7439736" y="295440"/>
                  <a:pt x="7423894" y="579806"/>
                </a:cubicBezTo>
                <a:cubicBezTo>
                  <a:pt x="7408052" y="864172"/>
                  <a:pt x="7440254" y="881989"/>
                  <a:pt x="7423894" y="1072330"/>
                </a:cubicBezTo>
                <a:cubicBezTo>
                  <a:pt x="7407534" y="1262671"/>
                  <a:pt x="7422926" y="1485176"/>
                  <a:pt x="7423894" y="1695777"/>
                </a:cubicBezTo>
                <a:cubicBezTo>
                  <a:pt x="7424862" y="1906378"/>
                  <a:pt x="7442051" y="2168917"/>
                  <a:pt x="7423894" y="2319225"/>
                </a:cubicBezTo>
                <a:cubicBezTo>
                  <a:pt x="7405737" y="2469533"/>
                  <a:pt x="7418869" y="2759870"/>
                  <a:pt x="7423894" y="2942673"/>
                </a:cubicBezTo>
                <a:cubicBezTo>
                  <a:pt x="7428919" y="3125476"/>
                  <a:pt x="7437692" y="3451561"/>
                  <a:pt x="7423894" y="3609761"/>
                </a:cubicBezTo>
                <a:cubicBezTo>
                  <a:pt x="7410096" y="3767961"/>
                  <a:pt x="7412462" y="4115139"/>
                  <a:pt x="7423894" y="4364133"/>
                </a:cubicBezTo>
                <a:cubicBezTo>
                  <a:pt x="7132333" y="4336169"/>
                  <a:pt x="6889773" y="4380102"/>
                  <a:pt x="6674756" y="4364133"/>
                </a:cubicBezTo>
                <a:cubicBezTo>
                  <a:pt x="6459739" y="4348164"/>
                  <a:pt x="6365896" y="4376787"/>
                  <a:pt x="6148334" y="4364133"/>
                </a:cubicBezTo>
                <a:cubicBezTo>
                  <a:pt x="5930772" y="4351479"/>
                  <a:pt x="5666336" y="4375431"/>
                  <a:pt x="5324957" y="4364133"/>
                </a:cubicBezTo>
                <a:cubicBezTo>
                  <a:pt x="4983578" y="4352835"/>
                  <a:pt x="4882408" y="4343191"/>
                  <a:pt x="4650057" y="4364133"/>
                </a:cubicBezTo>
                <a:cubicBezTo>
                  <a:pt x="4417706" y="4385075"/>
                  <a:pt x="4384857" y="4381275"/>
                  <a:pt x="4123636" y="4364133"/>
                </a:cubicBezTo>
                <a:cubicBezTo>
                  <a:pt x="3862415" y="4346991"/>
                  <a:pt x="3636775" y="4377894"/>
                  <a:pt x="3448736" y="4364133"/>
                </a:cubicBezTo>
                <a:cubicBezTo>
                  <a:pt x="3260697" y="4350372"/>
                  <a:pt x="3130869" y="4366550"/>
                  <a:pt x="2996554" y="4364133"/>
                </a:cubicBezTo>
                <a:cubicBezTo>
                  <a:pt x="2862239" y="4361716"/>
                  <a:pt x="2754883" y="4356277"/>
                  <a:pt x="2544371" y="4364133"/>
                </a:cubicBezTo>
                <a:cubicBezTo>
                  <a:pt x="2333859" y="4371989"/>
                  <a:pt x="2096401" y="4366560"/>
                  <a:pt x="1869471" y="4364133"/>
                </a:cubicBezTo>
                <a:cubicBezTo>
                  <a:pt x="1642541" y="4361706"/>
                  <a:pt x="1453546" y="4346552"/>
                  <a:pt x="1343050" y="4364133"/>
                </a:cubicBezTo>
                <a:cubicBezTo>
                  <a:pt x="1232554" y="4381714"/>
                  <a:pt x="941595" y="4338944"/>
                  <a:pt x="593912" y="4364133"/>
                </a:cubicBezTo>
                <a:cubicBezTo>
                  <a:pt x="246229" y="4389322"/>
                  <a:pt x="257022" y="4375958"/>
                  <a:pt x="0" y="4364133"/>
                </a:cubicBezTo>
                <a:cubicBezTo>
                  <a:pt x="-15302" y="4172736"/>
                  <a:pt x="-32202" y="3902725"/>
                  <a:pt x="0" y="3697044"/>
                </a:cubicBezTo>
                <a:cubicBezTo>
                  <a:pt x="32202" y="3491363"/>
                  <a:pt x="2547" y="3314052"/>
                  <a:pt x="0" y="3029955"/>
                </a:cubicBezTo>
                <a:cubicBezTo>
                  <a:pt x="-2547" y="2745858"/>
                  <a:pt x="-5795" y="2669771"/>
                  <a:pt x="0" y="2493790"/>
                </a:cubicBezTo>
                <a:cubicBezTo>
                  <a:pt x="5795" y="2317809"/>
                  <a:pt x="8924" y="2084265"/>
                  <a:pt x="0" y="1826701"/>
                </a:cubicBezTo>
                <a:cubicBezTo>
                  <a:pt x="-8924" y="1569137"/>
                  <a:pt x="-1317" y="1310337"/>
                  <a:pt x="0" y="1115971"/>
                </a:cubicBezTo>
                <a:cubicBezTo>
                  <a:pt x="1317" y="921605"/>
                  <a:pt x="-21612" y="689195"/>
                  <a:pt x="0" y="536165"/>
                </a:cubicBezTo>
                <a:cubicBezTo>
                  <a:pt x="21612" y="383135"/>
                  <a:pt x="-12665" y="224229"/>
                  <a:pt x="0" y="0"/>
                </a:cubicBezTo>
                <a:close/>
              </a:path>
            </a:pathLst>
          </a:custGeom>
          <a:solidFill>
            <a:srgbClr val="F9F9F9"/>
          </a:solidFill>
          <a:ln w="76200">
            <a:solidFill>
              <a:schemeClr val="tx2">
                <a:lumMod val="60000"/>
                <a:lumOff val="4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tx2">
                    <a:lumMod val="60000"/>
                    <a:lumOff val="40000"/>
                  </a:schemeClr>
                </a:solidFill>
              </a:rPr>
              <a:t>For classification</a:t>
            </a:r>
            <a:r>
              <a:rPr lang="en-US" dirty="0"/>
              <a:t>, purity of the regions is a good indicator the performance of the model.  Entropy as a splitting criterial minimizes the cross-entropy (greedy). Gini is also a splitting criteria. </a:t>
            </a:r>
            <a:endParaRPr lang="en-US" b="1" dirty="0">
              <a:solidFill>
                <a:schemeClr val="tx2">
                  <a:lumMod val="60000"/>
                  <a:lumOff val="40000"/>
                </a:schemeClr>
              </a:solidFill>
            </a:endParaRPr>
          </a:p>
          <a:p>
            <a:r>
              <a:rPr lang="en-US" b="1" dirty="0">
                <a:solidFill>
                  <a:schemeClr val="tx2">
                    <a:lumMod val="60000"/>
                    <a:lumOff val="40000"/>
                  </a:schemeClr>
                </a:solidFill>
              </a:rPr>
              <a:t>For regression</a:t>
            </a:r>
            <a:r>
              <a:rPr lang="en-US" dirty="0">
                <a:solidFill>
                  <a:schemeClr val="tx2">
                    <a:lumMod val="60000"/>
                    <a:lumOff val="40000"/>
                  </a:schemeClr>
                </a:solidFill>
              </a:rPr>
              <a:t>, </a:t>
            </a:r>
            <a:r>
              <a:rPr lang="en-US" dirty="0"/>
              <a:t>we want to select a splitting criterion that promotes splits that improves the predictive accuracy of the model as measured by the MSE</a:t>
            </a:r>
          </a:p>
        </p:txBody>
      </p:sp>
      <p:pic>
        <p:nvPicPr>
          <p:cNvPr id="7" name="Picture 6">
            <a:extLst>
              <a:ext uri="{FF2B5EF4-FFF2-40B4-BE49-F238E27FC236}">
                <a16:creationId xmlns:a16="http://schemas.microsoft.com/office/drawing/2014/main" id="{8CA1844F-3FF5-8648-ABF0-C886C81192F8}"/>
              </a:ext>
            </a:extLst>
          </p:cNvPr>
          <p:cNvPicPr>
            <a:picLocks noChangeAspect="1"/>
          </p:cNvPicPr>
          <p:nvPr/>
        </p:nvPicPr>
        <p:blipFill>
          <a:blip r:embed="rId2"/>
          <a:stretch>
            <a:fillRect/>
          </a:stretch>
        </p:blipFill>
        <p:spPr>
          <a:xfrm>
            <a:off x="8756067" y="1747221"/>
            <a:ext cx="2932549" cy="2174131"/>
          </a:xfrm>
          <a:prstGeom prst="rect">
            <a:avLst/>
          </a:prstGeom>
        </p:spPr>
      </p:pic>
      <p:pic>
        <p:nvPicPr>
          <p:cNvPr id="8" name="Picture 7">
            <a:extLst>
              <a:ext uri="{FF2B5EF4-FFF2-40B4-BE49-F238E27FC236}">
                <a16:creationId xmlns:a16="http://schemas.microsoft.com/office/drawing/2014/main" id="{F2EFB275-C40F-A741-B834-EC0D87C39658}"/>
              </a:ext>
            </a:extLst>
          </p:cNvPr>
          <p:cNvPicPr>
            <a:picLocks noChangeAspect="1"/>
          </p:cNvPicPr>
          <p:nvPr/>
        </p:nvPicPr>
        <p:blipFill>
          <a:blip r:embed="rId3"/>
          <a:stretch>
            <a:fillRect/>
          </a:stretch>
        </p:blipFill>
        <p:spPr>
          <a:xfrm>
            <a:off x="8709152" y="3921352"/>
            <a:ext cx="2979464" cy="2332759"/>
          </a:xfrm>
          <a:prstGeom prst="rect">
            <a:avLst/>
          </a:prstGeom>
        </p:spPr>
      </p:pic>
    </p:spTree>
    <p:extLst>
      <p:ext uri="{BB962C8B-B14F-4D97-AF65-F5344CB8AC3E}">
        <p14:creationId xmlns:p14="http://schemas.microsoft.com/office/powerpoint/2010/main" val="33420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Prediction</a:t>
            </a:r>
          </a:p>
        </p:txBody>
      </p:sp>
      <p:sp>
        <p:nvSpPr>
          <p:cNvPr id="3" name="Content Placeholder 2"/>
          <p:cNvSpPr>
            <a:spLocks noGrp="1"/>
          </p:cNvSpPr>
          <p:nvPr>
            <p:ph idx="1"/>
          </p:nvPr>
        </p:nvSpPr>
        <p:spPr>
          <a:xfrm>
            <a:off x="861125" y="2177467"/>
            <a:ext cx="6938985" cy="3546643"/>
          </a:xfrm>
          <a:custGeom>
            <a:avLst/>
            <a:gdLst>
              <a:gd name="connsiteX0" fmla="*/ 0 w 6938985"/>
              <a:gd name="connsiteY0" fmla="*/ 0 h 3546643"/>
              <a:gd name="connsiteX1" fmla="*/ 6938985 w 6938985"/>
              <a:gd name="connsiteY1" fmla="*/ 0 h 3546643"/>
              <a:gd name="connsiteX2" fmla="*/ 6938985 w 6938985"/>
              <a:gd name="connsiteY2" fmla="*/ 3546643 h 3546643"/>
              <a:gd name="connsiteX3" fmla="*/ 0 w 6938985"/>
              <a:gd name="connsiteY3" fmla="*/ 3546643 h 3546643"/>
              <a:gd name="connsiteX4" fmla="*/ 0 w 6938985"/>
              <a:gd name="connsiteY4" fmla="*/ 0 h 3546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8985" h="3546643" fill="none" extrusionOk="0">
                <a:moveTo>
                  <a:pt x="0" y="0"/>
                </a:moveTo>
                <a:cubicBezTo>
                  <a:pt x="2993262" y="-49533"/>
                  <a:pt x="5800341" y="-14809"/>
                  <a:pt x="6938985" y="0"/>
                </a:cubicBezTo>
                <a:cubicBezTo>
                  <a:pt x="7026624" y="1205178"/>
                  <a:pt x="6866306" y="2460577"/>
                  <a:pt x="6938985" y="3546643"/>
                </a:cubicBezTo>
                <a:cubicBezTo>
                  <a:pt x="5752013" y="3498412"/>
                  <a:pt x="2354578" y="3631098"/>
                  <a:pt x="0" y="3546643"/>
                </a:cubicBezTo>
                <a:cubicBezTo>
                  <a:pt x="-38581" y="2695522"/>
                  <a:pt x="63341" y="455403"/>
                  <a:pt x="0" y="0"/>
                </a:cubicBezTo>
                <a:close/>
              </a:path>
              <a:path w="6938985" h="3546643" stroke="0" extrusionOk="0">
                <a:moveTo>
                  <a:pt x="0" y="0"/>
                </a:moveTo>
                <a:cubicBezTo>
                  <a:pt x="1360952" y="118645"/>
                  <a:pt x="5722140" y="116012"/>
                  <a:pt x="6938985" y="0"/>
                </a:cubicBezTo>
                <a:cubicBezTo>
                  <a:pt x="6806103" y="1569414"/>
                  <a:pt x="7023936" y="2143965"/>
                  <a:pt x="6938985" y="3546643"/>
                </a:cubicBezTo>
                <a:cubicBezTo>
                  <a:pt x="4615728" y="3681243"/>
                  <a:pt x="3061757" y="3389447"/>
                  <a:pt x="0" y="3546643"/>
                </a:cubicBezTo>
                <a:cubicBezTo>
                  <a:pt x="-20187" y="3191076"/>
                  <a:pt x="-152480" y="643283"/>
                  <a:pt x="0" y="0"/>
                </a:cubicBezTo>
                <a:close/>
              </a:path>
            </a:pathLst>
          </a:custGeom>
          <a:ln w="76200" cmpd="sng">
            <a:solidFill>
              <a:schemeClr val="tx2">
                <a:lumMod val="60000"/>
                <a:lumOff val="40000"/>
              </a:schemeClr>
            </a:solidFill>
            <a:extLst>
              <a:ext uri="{C807C97D-BFC1-408E-A445-0C87EB9F89A2}">
                <ask:lineSketchStyleProps xmlns:ask="http://schemas.microsoft.com/office/drawing/2018/sketchyshapes" sd="1219033472">
                  <ask:type>
                    <ask:lineSketchCurved/>
                  </ask:type>
                </ask:lineSketchStyleProps>
              </a:ext>
            </a:extLst>
          </a:ln>
        </p:spPr>
        <p:txBody>
          <a:bodyPr/>
          <a:lstStyle/>
          <a:p>
            <a:pPr marL="123825" lvl="1" indent="0">
              <a:buSzPct val="85000"/>
              <a:buNone/>
            </a:pPr>
            <a:r>
              <a:rPr lang="en-US" sz="2700" dirty="0"/>
              <a:t>For </a:t>
            </a:r>
            <a:r>
              <a:rPr lang="en-US" sz="2700" dirty="0">
                <a:solidFill>
                  <a:schemeClr val="tx2">
                    <a:lumMod val="60000"/>
                    <a:lumOff val="40000"/>
                  </a:schemeClr>
                </a:solidFill>
              </a:rPr>
              <a:t>classification</a:t>
            </a:r>
            <a:r>
              <a:rPr lang="en-US" sz="2700" dirty="0"/>
              <a:t>, we label each region in the model with the label of the class to which the </a:t>
            </a:r>
            <a:r>
              <a:rPr lang="en-US" sz="2700" b="1" dirty="0">
                <a:solidFill>
                  <a:schemeClr val="tx2">
                    <a:lumMod val="60000"/>
                    <a:lumOff val="40000"/>
                  </a:schemeClr>
                </a:solidFill>
              </a:rPr>
              <a:t>plurality</a:t>
            </a:r>
            <a:r>
              <a:rPr lang="en-US" sz="2700" dirty="0"/>
              <a:t> of the points within the region belong. </a:t>
            </a:r>
          </a:p>
          <a:p>
            <a:pPr marL="123825" lvl="1" indent="0">
              <a:buSzPct val="85000"/>
              <a:buNone/>
            </a:pPr>
            <a:endParaRPr lang="en-US" sz="2700" dirty="0"/>
          </a:p>
          <a:p>
            <a:pPr marL="123825" lvl="1" indent="0">
              <a:buSzPct val="85000"/>
              <a:buNone/>
            </a:pPr>
            <a:r>
              <a:rPr lang="en-US" sz="2700" dirty="0"/>
              <a:t>For </a:t>
            </a:r>
            <a:r>
              <a:rPr lang="en-US" sz="2700" dirty="0">
                <a:solidFill>
                  <a:schemeClr val="tx2">
                    <a:lumMod val="60000"/>
                    <a:lumOff val="40000"/>
                  </a:schemeClr>
                </a:solidFill>
              </a:rPr>
              <a:t>regression</a:t>
            </a:r>
            <a:r>
              <a:rPr lang="en-US" sz="2700" dirty="0"/>
              <a:t>, we predict with the </a:t>
            </a:r>
            <a:r>
              <a:rPr lang="en-US" sz="2700" b="1" dirty="0">
                <a:solidFill>
                  <a:schemeClr val="tx2">
                    <a:lumMod val="60000"/>
                    <a:lumOff val="40000"/>
                  </a:schemeClr>
                </a:solidFill>
              </a:rPr>
              <a:t>average</a:t>
            </a:r>
            <a:r>
              <a:rPr lang="en-US" sz="2700" dirty="0"/>
              <a:t> of the output values of the training points contained in the region.</a:t>
            </a:r>
          </a:p>
          <a:p>
            <a:endParaRPr lang="en-US" sz="2700" b="1" u="sng" dirty="0">
              <a:solidFill>
                <a:schemeClr val="tx2">
                  <a:lumMod val="60000"/>
                  <a:lumOff val="40000"/>
                </a:schemeClr>
              </a:solidFill>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11</a:t>
            </a:fld>
            <a:endParaRPr lang="en-US"/>
          </a:p>
        </p:txBody>
      </p:sp>
      <p:sp>
        <p:nvSpPr>
          <p:cNvPr id="6" name="TextBox 5">
            <a:extLst>
              <a:ext uri="{FF2B5EF4-FFF2-40B4-BE49-F238E27FC236}">
                <a16:creationId xmlns:a16="http://schemas.microsoft.com/office/drawing/2014/main" id="{11D8C191-7394-F043-87A1-9BA144AA7FE6}"/>
              </a:ext>
            </a:extLst>
          </p:cNvPr>
          <p:cNvSpPr txBox="1"/>
          <p:nvPr/>
        </p:nvSpPr>
        <p:spPr>
          <a:xfrm>
            <a:off x="997527" y="1339507"/>
            <a:ext cx="2135521" cy="954107"/>
          </a:xfrm>
          <a:prstGeom prst="rect">
            <a:avLst/>
          </a:prstGeom>
          <a:noFill/>
        </p:spPr>
        <p:txBody>
          <a:bodyPr wrap="none" rtlCol="0">
            <a:spAutoFit/>
          </a:bodyPr>
          <a:lstStyle/>
          <a:p>
            <a:r>
              <a:rPr lang="en-US" sz="2800" b="1" u="sng" dirty="0">
                <a:solidFill>
                  <a:schemeClr val="tx2">
                    <a:lumMod val="60000"/>
                    <a:lumOff val="40000"/>
                  </a:schemeClr>
                </a:solidFill>
                <a:latin typeface="Karla" pitchFamily="2" charset="0"/>
              </a:rPr>
              <a:t>Prediction: </a:t>
            </a:r>
            <a:endParaRPr lang="en-US" sz="2800" u="sng" dirty="0">
              <a:latin typeface="Karla" pitchFamily="2" charset="0"/>
            </a:endParaRPr>
          </a:p>
          <a:p>
            <a:endParaRPr lang="en-US" sz="2800" dirty="0">
              <a:latin typeface="Karla" pitchFamily="2" charset="0"/>
            </a:endParaRPr>
          </a:p>
        </p:txBody>
      </p:sp>
      <p:pic>
        <p:nvPicPr>
          <p:cNvPr id="9" name="Picture 8">
            <a:extLst>
              <a:ext uri="{FF2B5EF4-FFF2-40B4-BE49-F238E27FC236}">
                <a16:creationId xmlns:a16="http://schemas.microsoft.com/office/drawing/2014/main" id="{4C92A585-1759-AE42-BACB-F4D48EB5DD50}"/>
              </a:ext>
            </a:extLst>
          </p:cNvPr>
          <p:cNvPicPr>
            <a:picLocks noChangeAspect="1"/>
          </p:cNvPicPr>
          <p:nvPr/>
        </p:nvPicPr>
        <p:blipFill>
          <a:blip r:embed="rId2"/>
          <a:stretch>
            <a:fillRect/>
          </a:stretch>
        </p:blipFill>
        <p:spPr>
          <a:xfrm>
            <a:off x="8947173" y="3950788"/>
            <a:ext cx="2596690" cy="2258291"/>
          </a:xfrm>
          <a:prstGeom prst="rect">
            <a:avLst/>
          </a:prstGeom>
        </p:spPr>
      </p:pic>
      <p:pic>
        <p:nvPicPr>
          <p:cNvPr id="10" name="Picture 9">
            <a:extLst>
              <a:ext uri="{FF2B5EF4-FFF2-40B4-BE49-F238E27FC236}">
                <a16:creationId xmlns:a16="http://schemas.microsoft.com/office/drawing/2014/main" id="{0F9F65C9-0A9D-6747-BCB2-8BCEFB64B238}"/>
              </a:ext>
            </a:extLst>
          </p:cNvPr>
          <p:cNvPicPr>
            <a:picLocks noChangeAspect="1"/>
          </p:cNvPicPr>
          <p:nvPr/>
        </p:nvPicPr>
        <p:blipFill>
          <a:blip r:embed="rId3"/>
          <a:stretch>
            <a:fillRect/>
          </a:stretch>
        </p:blipFill>
        <p:spPr>
          <a:xfrm>
            <a:off x="8885553" y="1706832"/>
            <a:ext cx="2505444" cy="2400760"/>
          </a:xfrm>
          <a:prstGeom prst="rect">
            <a:avLst/>
          </a:prstGeom>
        </p:spPr>
      </p:pic>
    </p:spTree>
    <p:extLst>
      <p:ext uri="{BB962C8B-B14F-4D97-AF65-F5344CB8AC3E}">
        <p14:creationId xmlns:p14="http://schemas.microsoft.com/office/powerpoint/2010/main" val="208400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p:sp>
        <p:nvSpPr>
          <p:cNvPr id="3" name="Content Placeholder 2"/>
          <p:cNvSpPr>
            <a:spLocks noGrp="1"/>
          </p:cNvSpPr>
          <p:nvPr>
            <p:ph idx="1"/>
          </p:nvPr>
        </p:nvSpPr>
        <p:spPr>
          <a:xfrm>
            <a:off x="763071" y="1776472"/>
            <a:ext cx="10665858" cy="4624328"/>
          </a:xfrm>
        </p:spPr>
        <p:txBody>
          <a:bodyPr/>
          <a:lstStyle/>
          <a:p>
            <a:pPr>
              <a:spcAft>
                <a:spcPts val="1200"/>
              </a:spcAft>
            </a:pPr>
            <a:r>
              <a:rPr lang="en-US" sz="2400" dirty="0"/>
              <a:t>But others common simple stopping conditions: </a:t>
            </a:r>
          </a:p>
          <a:p>
            <a:pPr marL="342900" indent="-342900">
              <a:spcAft>
                <a:spcPts val="1200"/>
              </a:spcAft>
              <a:buFont typeface="Arial" panose="020B0604020202020204" pitchFamily="34" charset="0"/>
              <a:buChar char="•"/>
            </a:pPr>
            <a:r>
              <a:rPr lang="en-US" sz="2400" dirty="0"/>
              <a:t>Don’t split a region if all instances in the region belong to the same class.  </a:t>
            </a:r>
          </a:p>
          <a:p>
            <a:pPr marL="342900" indent="-342900">
              <a:spcAft>
                <a:spcPts val="1200"/>
              </a:spcAft>
              <a:buFont typeface="Arial" panose="020B0604020202020204" pitchFamily="34" charset="0"/>
              <a:buChar char="•"/>
            </a:pPr>
            <a:r>
              <a:rPr lang="en-US" sz="2400" dirty="0"/>
              <a:t>Don’t split a region if the number of instances in the sub-region will fall below pre-defined threshold (</a:t>
            </a:r>
            <a:r>
              <a:rPr lang="en-US" sz="2400" dirty="0" err="1">
                <a:latin typeface="Courier" pitchFamily="2" charset="0"/>
              </a:rPr>
              <a:t>min_samples_leaf</a:t>
            </a:r>
            <a:r>
              <a:rPr lang="en-US" sz="2400" dirty="0"/>
              <a:t>). </a:t>
            </a:r>
          </a:p>
          <a:p>
            <a:pPr marL="342900" indent="-342900">
              <a:spcAft>
                <a:spcPts val="1200"/>
              </a:spcAft>
              <a:buFont typeface="Arial" panose="020B0604020202020204" pitchFamily="34" charset="0"/>
              <a:buChar char="•"/>
            </a:pPr>
            <a:r>
              <a:rPr lang="en-US" sz="2400" dirty="0"/>
              <a:t>Don’t split a region if the total number of leaves in the tree will exceed pre-defined threshold. </a:t>
            </a:r>
          </a:p>
          <a:p>
            <a:pPr marL="342900" indent="-342900">
              <a:spcAft>
                <a:spcPts val="1200"/>
              </a:spcAft>
              <a:buFont typeface="Arial" panose="020B0604020202020204" pitchFamily="34" charset="0"/>
              <a:buChar char="•"/>
            </a:pPr>
            <a:r>
              <a:rPr lang="en-US" sz="2400" dirty="0"/>
              <a:t>Don’t split if the gain in purity, information, reduction in entropy or MSE of splitting a region </a:t>
            </a:r>
            <a:r>
              <a:rPr lang="en-US" sz="2400" i="1" dirty="0"/>
              <a:t>R </a:t>
            </a:r>
            <a:r>
              <a:rPr lang="en-US" sz="2400" dirty="0"/>
              <a:t>into </a:t>
            </a:r>
            <a:r>
              <a:rPr lang="en-US" sz="2400" i="1" dirty="0"/>
              <a:t>R</a:t>
            </a:r>
            <a:r>
              <a:rPr lang="en-US" sz="2400" baseline="-25000" dirty="0"/>
              <a:t>1</a:t>
            </a:r>
            <a:r>
              <a:rPr lang="en-US" sz="2400" dirty="0"/>
              <a:t> and </a:t>
            </a:r>
            <a:r>
              <a:rPr lang="en-US" sz="2400" i="1" dirty="0"/>
              <a:t>R</a:t>
            </a:r>
            <a:r>
              <a:rPr lang="en-US" sz="2400" baseline="-25000" dirty="0"/>
              <a:t>2 </a:t>
            </a:r>
            <a:r>
              <a:rPr lang="en-US" sz="2400" dirty="0"/>
              <a:t>  is less than some pre-defined threshold.</a:t>
            </a:r>
            <a:endParaRPr lang="en-US" sz="2400" i="1" dirty="0"/>
          </a:p>
          <a:p>
            <a:pPr marL="342900" indent="-342900">
              <a:spcAft>
                <a:spcPts val="1200"/>
              </a:spcAft>
              <a:buFont typeface="Arial" panose="020B0604020202020204" pitchFamily="34" charset="0"/>
              <a:buChar char="•"/>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
        <p:nvSpPr>
          <p:cNvPr id="5" name="Rectangle 4">
            <a:extLst>
              <a:ext uri="{FF2B5EF4-FFF2-40B4-BE49-F238E27FC236}">
                <a16:creationId xmlns:a16="http://schemas.microsoft.com/office/drawing/2014/main" id="{386D1570-85D3-444A-A452-30489B356B91}"/>
              </a:ext>
            </a:extLst>
          </p:cNvPr>
          <p:cNvSpPr/>
          <p:nvPr/>
        </p:nvSpPr>
        <p:spPr>
          <a:xfrm>
            <a:off x="243129" y="1019760"/>
            <a:ext cx="11745671" cy="523220"/>
          </a:xfrm>
          <a:prstGeom prst="rect">
            <a:avLst/>
          </a:prstGeom>
        </p:spPr>
        <p:txBody>
          <a:bodyPr wrap="square">
            <a:spAutoFit/>
          </a:bodyPr>
          <a:lstStyle/>
          <a:p>
            <a:pPr>
              <a:spcAft>
                <a:spcPts val="1200"/>
              </a:spcAft>
            </a:pPr>
            <a:r>
              <a:rPr lang="en-US" sz="2800" dirty="0">
                <a:latin typeface="Bradley Hand" pitchFamily="2" charset="77"/>
                <a:cs typeface="Bradley Hand ITC" panose="020F0502020204030204" pitchFamily="34" charset="0"/>
              </a:rPr>
              <a:t>The stopping condition is usually a maximum depth or a minimum MSE.</a:t>
            </a:r>
          </a:p>
        </p:txBody>
      </p:sp>
    </p:spTree>
    <p:extLst>
      <p:ext uri="{BB962C8B-B14F-4D97-AF65-F5344CB8AC3E}">
        <p14:creationId xmlns:p14="http://schemas.microsoft.com/office/powerpoint/2010/main" val="126647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2745" r="9257"/>
          <a:stretch/>
        </p:blipFill>
        <p:spPr>
          <a:xfrm>
            <a:off x="1554480" y="1244600"/>
            <a:ext cx="9509760" cy="4354286"/>
          </a:xfrm>
          <a:prstGeom prst="rect">
            <a:avLst/>
          </a:prstGeom>
        </p:spPr>
      </p:pic>
    </p:spTree>
    <p:extLst>
      <p:ext uri="{BB962C8B-B14F-4D97-AF65-F5344CB8AC3E}">
        <p14:creationId xmlns:p14="http://schemas.microsoft.com/office/powerpoint/2010/main" val="96595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750" r="9250" b="40"/>
          <a:stretch/>
        </p:blipFill>
        <p:spPr>
          <a:xfrm>
            <a:off x="1554480" y="1244600"/>
            <a:ext cx="9509760" cy="4352544"/>
          </a:xfrm>
          <a:prstGeom prst="rect">
            <a:avLst/>
          </a:prstGeom>
        </p:spPr>
      </p:pic>
    </p:spTree>
    <p:extLst>
      <p:ext uri="{BB962C8B-B14F-4D97-AF65-F5344CB8AC3E}">
        <p14:creationId xmlns:p14="http://schemas.microsoft.com/office/powerpoint/2010/main" val="98135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15</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750" r="9250" b="40"/>
          <a:stretch/>
        </p:blipFill>
        <p:spPr>
          <a:xfrm>
            <a:off x="1554480" y="1244600"/>
            <a:ext cx="9509760" cy="4352544"/>
          </a:xfrm>
          <a:prstGeom prst="rect">
            <a:avLst/>
          </a:prstGeom>
        </p:spPr>
      </p:pic>
    </p:spTree>
    <p:extLst>
      <p:ext uri="{BB962C8B-B14F-4D97-AF65-F5344CB8AC3E}">
        <p14:creationId xmlns:p14="http://schemas.microsoft.com/office/powerpoint/2010/main" val="1412599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16</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750" r="9250" b="40"/>
          <a:stretch/>
        </p:blipFill>
        <p:spPr>
          <a:xfrm>
            <a:off x="1554480" y="1244600"/>
            <a:ext cx="9509760" cy="4352544"/>
          </a:xfrm>
          <a:prstGeom prst="rect">
            <a:avLst/>
          </a:prstGeom>
        </p:spPr>
      </p:pic>
    </p:spTree>
    <p:extLst>
      <p:ext uri="{BB962C8B-B14F-4D97-AF65-F5344CB8AC3E}">
        <p14:creationId xmlns:p14="http://schemas.microsoft.com/office/powerpoint/2010/main" val="1705413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4600"/>
            <a:ext cx="12192000" cy="4354286"/>
          </a:xfrm>
          <a:prstGeom prst="rect">
            <a:avLst/>
          </a:prstGeom>
        </p:spPr>
      </p:pic>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1113368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28166A-3C8A-E142-8D37-AB1FE3193E97}"/>
              </a:ext>
            </a:extLst>
          </p:cNvPr>
          <p:cNvSpPr/>
          <p:nvPr/>
        </p:nvSpPr>
        <p:spPr>
          <a:xfrm>
            <a:off x="0" y="589517"/>
            <a:ext cx="12192000" cy="1925782"/>
          </a:xfrm>
          <a:custGeom>
            <a:avLst/>
            <a:gdLst>
              <a:gd name="connsiteX0" fmla="*/ 0 w 12192000"/>
              <a:gd name="connsiteY0" fmla="*/ 0 h 1925782"/>
              <a:gd name="connsiteX1" fmla="*/ 677333 w 12192000"/>
              <a:gd name="connsiteY1" fmla="*/ 0 h 1925782"/>
              <a:gd name="connsiteX2" fmla="*/ 1232747 w 12192000"/>
              <a:gd name="connsiteY2" fmla="*/ 0 h 1925782"/>
              <a:gd name="connsiteX3" fmla="*/ 1788160 w 12192000"/>
              <a:gd name="connsiteY3" fmla="*/ 0 h 1925782"/>
              <a:gd name="connsiteX4" fmla="*/ 2465493 w 12192000"/>
              <a:gd name="connsiteY4" fmla="*/ 0 h 1925782"/>
              <a:gd name="connsiteX5" fmla="*/ 3264747 w 12192000"/>
              <a:gd name="connsiteY5" fmla="*/ 0 h 1925782"/>
              <a:gd name="connsiteX6" fmla="*/ 4064000 w 12192000"/>
              <a:gd name="connsiteY6" fmla="*/ 0 h 1925782"/>
              <a:gd name="connsiteX7" fmla="*/ 4863253 w 12192000"/>
              <a:gd name="connsiteY7" fmla="*/ 0 h 1925782"/>
              <a:gd name="connsiteX8" fmla="*/ 5784427 w 12192000"/>
              <a:gd name="connsiteY8" fmla="*/ 0 h 1925782"/>
              <a:gd name="connsiteX9" fmla="*/ 6461760 w 12192000"/>
              <a:gd name="connsiteY9" fmla="*/ 0 h 1925782"/>
              <a:gd name="connsiteX10" fmla="*/ 7261013 w 12192000"/>
              <a:gd name="connsiteY10" fmla="*/ 0 h 1925782"/>
              <a:gd name="connsiteX11" fmla="*/ 7938347 w 12192000"/>
              <a:gd name="connsiteY11" fmla="*/ 0 h 1925782"/>
              <a:gd name="connsiteX12" fmla="*/ 8615680 w 12192000"/>
              <a:gd name="connsiteY12" fmla="*/ 0 h 1925782"/>
              <a:gd name="connsiteX13" fmla="*/ 9293013 w 12192000"/>
              <a:gd name="connsiteY13" fmla="*/ 0 h 1925782"/>
              <a:gd name="connsiteX14" fmla="*/ 9604587 w 12192000"/>
              <a:gd name="connsiteY14" fmla="*/ 0 h 1925782"/>
              <a:gd name="connsiteX15" fmla="*/ 10403840 w 12192000"/>
              <a:gd name="connsiteY15" fmla="*/ 0 h 1925782"/>
              <a:gd name="connsiteX16" fmla="*/ 10715413 w 12192000"/>
              <a:gd name="connsiteY16" fmla="*/ 0 h 1925782"/>
              <a:gd name="connsiteX17" fmla="*/ 11392747 w 12192000"/>
              <a:gd name="connsiteY17" fmla="*/ 0 h 1925782"/>
              <a:gd name="connsiteX18" fmla="*/ 12192000 w 12192000"/>
              <a:gd name="connsiteY18" fmla="*/ 0 h 1925782"/>
              <a:gd name="connsiteX19" fmla="*/ 12192000 w 12192000"/>
              <a:gd name="connsiteY19" fmla="*/ 680443 h 1925782"/>
              <a:gd name="connsiteX20" fmla="*/ 12192000 w 12192000"/>
              <a:gd name="connsiteY20" fmla="*/ 1264597 h 1925782"/>
              <a:gd name="connsiteX21" fmla="*/ 12192000 w 12192000"/>
              <a:gd name="connsiteY21" fmla="*/ 1925782 h 1925782"/>
              <a:gd name="connsiteX22" fmla="*/ 11758507 w 12192000"/>
              <a:gd name="connsiteY22" fmla="*/ 1925782 h 1925782"/>
              <a:gd name="connsiteX23" fmla="*/ 11325013 w 12192000"/>
              <a:gd name="connsiteY23" fmla="*/ 1925782 h 1925782"/>
              <a:gd name="connsiteX24" fmla="*/ 10403840 w 12192000"/>
              <a:gd name="connsiteY24" fmla="*/ 1925782 h 1925782"/>
              <a:gd name="connsiteX25" fmla="*/ 9482667 w 12192000"/>
              <a:gd name="connsiteY25" fmla="*/ 1925782 h 1925782"/>
              <a:gd name="connsiteX26" fmla="*/ 8805333 w 12192000"/>
              <a:gd name="connsiteY26" fmla="*/ 1925782 h 1925782"/>
              <a:gd name="connsiteX27" fmla="*/ 7884160 w 12192000"/>
              <a:gd name="connsiteY27" fmla="*/ 1925782 h 1925782"/>
              <a:gd name="connsiteX28" fmla="*/ 7206827 w 12192000"/>
              <a:gd name="connsiteY28" fmla="*/ 1925782 h 1925782"/>
              <a:gd name="connsiteX29" fmla="*/ 6407573 w 12192000"/>
              <a:gd name="connsiteY29" fmla="*/ 1925782 h 1925782"/>
              <a:gd name="connsiteX30" fmla="*/ 6096000 w 12192000"/>
              <a:gd name="connsiteY30" fmla="*/ 1925782 h 1925782"/>
              <a:gd name="connsiteX31" fmla="*/ 5174827 w 12192000"/>
              <a:gd name="connsiteY31" fmla="*/ 1925782 h 1925782"/>
              <a:gd name="connsiteX32" fmla="*/ 4619413 w 12192000"/>
              <a:gd name="connsiteY32" fmla="*/ 1925782 h 1925782"/>
              <a:gd name="connsiteX33" fmla="*/ 3820160 w 12192000"/>
              <a:gd name="connsiteY33" fmla="*/ 1925782 h 1925782"/>
              <a:gd name="connsiteX34" fmla="*/ 3508587 w 12192000"/>
              <a:gd name="connsiteY34" fmla="*/ 1925782 h 1925782"/>
              <a:gd name="connsiteX35" fmla="*/ 2587413 w 12192000"/>
              <a:gd name="connsiteY35" fmla="*/ 1925782 h 1925782"/>
              <a:gd name="connsiteX36" fmla="*/ 2032000 w 12192000"/>
              <a:gd name="connsiteY36" fmla="*/ 1925782 h 1925782"/>
              <a:gd name="connsiteX37" fmla="*/ 1354667 w 12192000"/>
              <a:gd name="connsiteY37" fmla="*/ 1925782 h 1925782"/>
              <a:gd name="connsiteX38" fmla="*/ 921173 w 12192000"/>
              <a:gd name="connsiteY38" fmla="*/ 1925782 h 1925782"/>
              <a:gd name="connsiteX39" fmla="*/ 0 w 12192000"/>
              <a:gd name="connsiteY39" fmla="*/ 1925782 h 1925782"/>
              <a:gd name="connsiteX40" fmla="*/ 0 w 12192000"/>
              <a:gd name="connsiteY40" fmla="*/ 1245339 h 1925782"/>
              <a:gd name="connsiteX41" fmla="*/ 0 w 12192000"/>
              <a:gd name="connsiteY41" fmla="*/ 603412 h 1925782"/>
              <a:gd name="connsiteX42" fmla="*/ 0 w 12192000"/>
              <a:gd name="connsiteY42" fmla="*/ 0 h 192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192000" h="1925782" fill="none" extrusionOk="0">
                <a:moveTo>
                  <a:pt x="0" y="0"/>
                </a:moveTo>
                <a:cubicBezTo>
                  <a:pt x="263354" y="29069"/>
                  <a:pt x="506474" y="9632"/>
                  <a:pt x="677333" y="0"/>
                </a:cubicBezTo>
                <a:cubicBezTo>
                  <a:pt x="848192" y="-9632"/>
                  <a:pt x="1117336" y="18625"/>
                  <a:pt x="1232747" y="0"/>
                </a:cubicBezTo>
                <a:cubicBezTo>
                  <a:pt x="1348158" y="-18625"/>
                  <a:pt x="1524691" y="16513"/>
                  <a:pt x="1788160" y="0"/>
                </a:cubicBezTo>
                <a:cubicBezTo>
                  <a:pt x="2051629" y="-16513"/>
                  <a:pt x="2227418" y="-18527"/>
                  <a:pt x="2465493" y="0"/>
                </a:cubicBezTo>
                <a:cubicBezTo>
                  <a:pt x="2703568" y="18527"/>
                  <a:pt x="3011601" y="16077"/>
                  <a:pt x="3264747" y="0"/>
                </a:cubicBezTo>
                <a:cubicBezTo>
                  <a:pt x="3517893" y="-16077"/>
                  <a:pt x="3715170" y="18716"/>
                  <a:pt x="4064000" y="0"/>
                </a:cubicBezTo>
                <a:cubicBezTo>
                  <a:pt x="4412830" y="-18716"/>
                  <a:pt x="4513514" y="-16046"/>
                  <a:pt x="4863253" y="0"/>
                </a:cubicBezTo>
                <a:cubicBezTo>
                  <a:pt x="5212992" y="16046"/>
                  <a:pt x="5452304" y="-22657"/>
                  <a:pt x="5784427" y="0"/>
                </a:cubicBezTo>
                <a:cubicBezTo>
                  <a:pt x="6116550" y="22657"/>
                  <a:pt x="6218528" y="-6950"/>
                  <a:pt x="6461760" y="0"/>
                </a:cubicBezTo>
                <a:cubicBezTo>
                  <a:pt x="6704992" y="6950"/>
                  <a:pt x="7028666" y="35623"/>
                  <a:pt x="7261013" y="0"/>
                </a:cubicBezTo>
                <a:cubicBezTo>
                  <a:pt x="7493360" y="-35623"/>
                  <a:pt x="7653880" y="4973"/>
                  <a:pt x="7938347" y="0"/>
                </a:cubicBezTo>
                <a:cubicBezTo>
                  <a:pt x="8222814" y="-4973"/>
                  <a:pt x="8382750" y="-30343"/>
                  <a:pt x="8615680" y="0"/>
                </a:cubicBezTo>
                <a:cubicBezTo>
                  <a:pt x="8848610" y="30343"/>
                  <a:pt x="8959448" y="-31014"/>
                  <a:pt x="9293013" y="0"/>
                </a:cubicBezTo>
                <a:cubicBezTo>
                  <a:pt x="9626578" y="31014"/>
                  <a:pt x="9524875" y="-2748"/>
                  <a:pt x="9604587" y="0"/>
                </a:cubicBezTo>
                <a:cubicBezTo>
                  <a:pt x="9684299" y="2748"/>
                  <a:pt x="10167453" y="6082"/>
                  <a:pt x="10403840" y="0"/>
                </a:cubicBezTo>
                <a:cubicBezTo>
                  <a:pt x="10640227" y="-6082"/>
                  <a:pt x="10563077" y="-3551"/>
                  <a:pt x="10715413" y="0"/>
                </a:cubicBezTo>
                <a:cubicBezTo>
                  <a:pt x="10867749" y="3551"/>
                  <a:pt x="11065648" y="9064"/>
                  <a:pt x="11392747" y="0"/>
                </a:cubicBezTo>
                <a:cubicBezTo>
                  <a:pt x="11719846" y="-9064"/>
                  <a:pt x="11796178" y="-21178"/>
                  <a:pt x="12192000" y="0"/>
                </a:cubicBezTo>
                <a:cubicBezTo>
                  <a:pt x="12180235" y="334074"/>
                  <a:pt x="12185939" y="386383"/>
                  <a:pt x="12192000" y="680443"/>
                </a:cubicBezTo>
                <a:cubicBezTo>
                  <a:pt x="12198061" y="974503"/>
                  <a:pt x="12200013" y="1031088"/>
                  <a:pt x="12192000" y="1264597"/>
                </a:cubicBezTo>
                <a:cubicBezTo>
                  <a:pt x="12183987" y="1498106"/>
                  <a:pt x="12192168" y="1677750"/>
                  <a:pt x="12192000" y="1925782"/>
                </a:cubicBezTo>
                <a:cubicBezTo>
                  <a:pt x="12097927" y="1941198"/>
                  <a:pt x="11845724" y="1909586"/>
                  <a:pt x="11758507" y="1925782"/>
                </a:cubicBezTo>
                <a:cubicBezTo>
                  <a:pt x="11671290" y="1941978"/>
                  <a:pt x="11459807" y="1937251"/>
                  <a:pt x="11325013" y="1925782"/>
                </a:cubicBezTo>
                <a:cubicBezTo>
                  <a:pt x="11190219" y="1914313"/>
                  <a:pt x="10798119" y="1915841"/>
                  <a:pt x="10403840" y="1925782"/>
                </a:cubicBezTo>
                <a:cubicBezTo>
                  <a:pt x="10009561" y="1935723"/>
                  <a:pt x="9887860" y="1928430"/>
                  <a:pt x="9482667" y="1925782"/>
                </a:cubicBezTo>
                <a:cubicBezTo>
                  <a:pt x="9077474" y="1923134"/>
                  <a:pt x="9098602" y="1929484"/>
                  <a:pt x="8805333" y="1925782"/>
                </a:cubicBezTo>
                <a:cubicBezTo>
                  <a:pt x="8512064" y="1922080"/>
                  <a:pt x="8115943" y="1881886"/>
                  <a:pt x="7884160" y="1925782"/>
                </a:cubicBezTo>
                <a:cubicBezTo>
                  <a:pt x="7652377" y="1969678"/>
                  <a:pt x="7518211" y="1921651"/>
                  <a:pt x="7206827" y="1925782"/>
                </a:cubicBezTo>
                <a:cubicBezTo>
                  <a:pt x="6895443" y="1929913"/>
                  <a:pt x="6705519" y="1954894"/>
                  <a:pt x="6407573" y="1925782"/>
                </a:cubicBezTo>
                <a:cubicBezTo>
                  <a:pt x="6109627" y="1896670"/>
                  <a:pt x="6191107" y="1929789"/>
                  <a:pt x="6096000" y="1925782"/>
                </a:cubicBezTo>
                <a:cubicBezTo>
                  <a:pt x="6000893" y="1921775"/>
                  <a:pt x="5440115" y="1906573"/>
                  <a:pt x="5174827" y="1925782"/>
                </a:cubicBezTo>
                <a:cubicBezTo>
                  <a:pt x="4909539" y="1944991"/>
                  <a:pt x="4774708" y="1939033"/>
                  <a:pt x="4619413" y="1925782"/>
                </a:cubicBezTo>
                <a:cubicBezTo>
                  <a:pt x="4464118" y="1912531"/>
                  <a:pt x="4074266" y="1918929"/>
                  <a:pt x="3820160" y="1925782"/>
                </a:cubicBezTo>
                <a:cubicBezTo>
                  <a:pt x="3566054" y="1932635"/>
                  <a:pt x="3587495" y="1929700"/>
                  <a:pt x="3508587" y="1925782"/>
                </a:cubicBezTo>
                <a:cubicBezTo>
                  <a:pt x="3429679" y="1921864"/>
                  <a:pt x="3024560" y="1899059"/>
                  <a:pt x="2587413" y="1925782"/>
                </a:cubicBezTo>
                <a:cubicBezTo>
                  <a:pt x="2150266" y="1952505"/>
                  <a:pt x="2280328" y="1949821"/>
                  <a:pt x="2032000" y="1925782"/>
                </a:cubicBezTo>
                <a:cubicBezTo>
                  <a:pt x="1783672" y="1901743"/>
                  <a:pt x="1617882" y="1905736"/>
                  <a:pt x="1354667" y="1925782"/>
                </a:cubicBezTo>
                <a:cubicBezTo>
                  <a:pt x="1091452" y="1945828"/>
                  <a:pt x="1039763" y="1917438"/>
                  <a:pt x="921173" y="1925782"/>
                </a:cubicBezTo>
                <a:cubicBezTo>
                  <a:pt x="802583" y="1934126"/>
                  <a:pt x="226354" y="1932315"/>
                  <a:pt x="0" y="1925782"/>
                </a:cubicBezTo>
                <a:cubicBezTo>
                  <a:pt x="16492" y="1590587"/>
                  <a:pt x="-15634" y="1464731"/>
                  <a:pt x="0" y="1245339"/>
                </a:cubicBezTo>
                <a:cubicBezTo>
                  <a:pt x="15634" y="1025947"/>
                  <a:pt x="20357" y="833121"/>
                  <a:pt x="0" y="603412"/>
                </a:cubicBezTo>
                <a:cubicBezTo>
                  <a:pt x="-20357" y="373703"/>
                  <a:pt x="-21407" y="266308"/>
                  <a:pt x="0" y="0"/>
                </a:cubicBezTo>
                <a:close/>
              </a:path>
              <a:path w="12192000" h="1925782" stroke="0" extrusionOk="0">
                <a:moveTo>
                  <a:pt x="0" y="0"/>
                </a:moveTo>
                <a:cubicBezTo>
                  <a:pt x="172476" y="-1237"/>
                  <a:pt x="362690" y="-25324"/>
                  <a:pt x="555413" y="0"/>
                </a:cubicBezTo>
                <a:cubicBezTo>
                  <a:pt x="748136" y="25324"/>
                  <a:pt x="771955" y="-1228"/>
                  <a:pt x="866987" y="0"/>
                </a:cubicBezTo>
                <a:cubicBezTo>
                  <a:pt x="962019" y="1228"/>
                  <a:pt x="1600613" y="23388"/>
                  <a:pt x="1788160" y="0"/>
                </a:cubicBezTo>
                <a:cubicBezTo>
                  <a:pt x="1975707" y="-23388"/>
                  <a:pt x="2108729" y="-1887"/>
                  <a:pt x="2343573" y="0"/>
                </a:cubicBezTo>
                <a:cubicBezTo>
                  <a:pt x="2578417" y="1887"/>
                  <a:pt x="2752949" y="-24220"/>
                  <a:pt x="2898987" y="0"/>
                </a:cubicBezTo>
                <a:cubicBezTo>
                  <a:pt x="3045025" y="24220"/>
                  <a:pt x="3491919" y="21338"/>
                  <a:pt x="3820160" y="0"/>
                </a:cubicBezTo>
                <a:cubicBezTo>
                  <a:pt x="4148401" y="-21338"/>
                  <a:pt x="4081710" y="-3640"/>
                  <a:pt x="4253653" y="0"/>
                </a:cubicBezTo>
                <a:cubicBezTo>
                  <a:pt x="4425596" y="3640"/>
                  <a:pt x="4811390" y="16743"/>
                  <a:pt x="5174827" y="0"/>
                </a:cubicBezTo>
                <a:cubicBezTo>
                  <a:pt x="5538264" y="-16743"/>
                  <a:pt x="5741154" y="19844"/>
                  <a:pt x="6096000" y="0"/>
                </a:cubicBezTo>
                <a:cubicBezTo>
                  <a:pt x="6450846" y="-19844"/>
                  <a:pt x="6619865" y="-29521"/>
                  <a:pt x="6773333" y="0"/>
                </a:cubicBezTo>
                <a:cubicBezTo>
                  <a:pt x="6926801" y="29521"/>
                  <a:pt x="7451435" y="28560"/>
                  <a:pt x="7694507" y="0"/>
                </a:cubicBezTo>
                <a:cubicBezTo>
                  <a:pt x="7937579" y="-28560"/>
                  <a:pt x="8048651" y="20071"/>
                  <a:pt x="8249920" y="0"/>
                </a:cubicBezTo>
                <a:cubicBezTo>
                  <a:pt x="8451189" y="-20071"/>
                  <a:pt x="8573630" y="25711"/>
                  <a:pt x="8805333" y="0"/>
                </a:cubicBezTo>
                <a:cubicBezTo>
                  <a:pt x="9037036" y="-25711"/>
                  <a:pt x="9234701" y="-9987"/>
                  <a:pt x="9604587" y="0"/>
                </a:cubicBezTo>
                <a:cubicBezTo>
                  <a:pt x="9974473" y="9987"/>
                  <a:pt x="9998347" y="7806"/>
                  <a:pt x="10160000" y="0"/>
                </a:cubicBezTo>
                <a:cubicBezTo>
                  <a:pt x="10321653" y="-7806"/>
                  <a:pt x="10669739" y="-24619"/>
                  <a:pt x="11081173" y="0"/>
                </a:cubicBezTo>
                <a:cubicBezTo>
                  <a:pt x="11492607" y="24619"/>
                  <a:pt x="11649370" y="3326"/>
                  <a:pt x="12192000" y="0"/>
                </a:cubicBezTo>
                <a:cubicBezTo>
                  <a:pt x="12200583" y="299707"/>
                  <a:pt x="12196761" y="363697"/>
                  <a:pt x="12192000" y="641927"/>
                </a:cubicBezTo>
                <a:cubicBezTo>
                  <a:pt x="12187239" y="920157"/>
                  <a:pt x="12211171" y="1132270"/>
                  <a:pt x="12192000" y="1303112"/>
                </a:cubicBezTo>
                <a:cubicBezTo>
                  <a:pt x="12172829" y="1473954"/>
                  <a:pt x="12215465" y="1739850"/>
                  <a:pt x="12192000" y="1925782"/>
                </a:cubicBezTo>
                <a:cubicBezTo>
                  <a:pt x="12080247" y="1924026"/>
                  <a:pt x="11937958" y="1915681"/>
                  <a:pt x="11758507" y="1925782"/>
                </a:cubicBezTo>
                <a:cubicBezTo>
                  <a:pt x="11579056" y="1935883"/>
                  <a:pt x="11351159" y="1909790"/>
                  <a:pt x="11081173" y="1925782"/>
                </a:cubicBezTo>
                <a:cubicBezTo>
                  <a:pt x="10811187" y="1941774"/>
                  <a:pt x="10790909" y="1935688"/>
                  <a:pt x="10647680" y="1925782"/>
                </a:cubicBezTo>
                <a:cubicBezTo>
                  <a:pt x="10504451" y="1915876"/>
                  <a:pt x="10134394" y="1922277"/>
                  <a:pt x="9970347" y="1925782"/>
                </a:cubicBezTo>
                <a:cubicBezTo>
                  <a:pt x="9806300" y="1929287"/>
                  <a:pt x="9803908" y="1936836"/>
                  <a:pt x="9658773" y="1925782"/>
                </a:cubicBezTo>
                <a:cubicBezTo>
                  <a:pt x="9513638" y="1914728"/>
                  <a:pt x="9464517" y="1936166"/>
                  <a:pt x="9347200" y="1925782"/>
                </a:cubicBezTo>
                <a:cubicBezTo>
                  <a:pt x="9229883" y="1915398"/>
                  <a:pt x="8815889" y="1952250"/>
                  <a:pt x="8669867" y="1925782"/>
                </a:cubicBezTo>
                <a:cubicBezTo>
                  <a:pt x="8523845" y="1899314"/>
                  <a:pt x="8370184" y="1908248"/>
                  <a:pt x="8236373" y="1925782"/>
                </a:cubicBezTo>
                <a:cubicBezTo>
                  <a:pt x="8102562" y="1943316"/>
                  <a:pt x="7661238" y="1917401"/>
                  <a:pt x="7437120" y="1925782"/>
                </a:cubicBezTo>
                <a:cubicBezTo>
                  <a:pt x="7213002" y="1934163"/>
                  <a:pt x="7116291" y="1934298"/>
                  <a:pt x="7003627" y="1925782"/>
                </a:cubicBezTo>
                <a:cubicBezTo>
                  <a:pt x="6890963" y="1917266"/>
                  <a:pt x="6502879" y="1958687"/>
                  <a:pt x="6204373" y="1925782"/>
                </a:cubicBezTo>
                <a:cubicBezTo>
                  <a:pt x="5905867" y="1892877"/>
                  <a:pt x="5988452" y="1914132"/>
                  <a:pt x="5892800" y="1925782"/>
                </a:cubicBezTo>
                <a:cubicBezTo>
                  <a:pt x="5797148" y="1937432"/>
                  <a:pt x="5476081" y="1923756"/>
                  <a:pt x="5093547" y="1925782"/>
                </a:cubicBezTo>
                <a:cubicBezTo>
                  <a:pt x="4711013" y="1927808"/>
                  <a:pt x="4841466" y="1941338"/>
                  <a:pt x="4660053" y="1925782"/>
                </a:cubicBezTo>
                <a:cubicBezTo>
                  <a:pt x="4478640" y="1910226"/>
                  <a:pt x="4456294" y="1934378"/>
                  <a:pt x="4348480" y="1925782"/>
                </a:cubicBezTo>
                <a:cubicBezTo>
                  <a:pt x="4240666" y="1917186"/>
                  <a:pt x="4066910" y="1920804"/>
                  <a:pt x="3914987" y="1925782"/>
                </a:cubicBezTo>
                <a:cubicBezTo>
                  <a:pt x="3763064" y="1930760"/>
                  <a:pt x="3301206" y="1935993"/>
                  <a:pt x="3115733" y="1925782"/>
                </a:cubicBezTo>
                <a:cubicBezTo>
                  <a:pt x="2930260" y="1915571"/>
                  <a:pt x="2870307" y="1918991"/>
                  <a:pt x="2682240" y="1925782"/>
                </a:cubicBezTo>
                <a:cubicBezTo>
                  <a:pt x="2494173" y="1932573"/>
                  <a:pt x="2487827" y="1925218"/>
                  <a:pt x="2370667" y="1925782"/>
                </a:cubicBezTo>
                <a:cubicBezTo>
                  <a:pt x="2253507" y="1926346"/>
                  <a:pt x="2096087" y="1922802"/>
                  <a:pt x="1937173" y="1925782"/>
                </a:cubicBezTo>
                <a:cubicBezTo>
                  <a:pt x="1778259" y="1928762"/>
                  <a:pt x="1609115" y="1933102"/>
                  <a:pt x="1381760" y="1925782"/>
                </a:cubicBezTo>
                <a:cubicBezTo>
                  <a:pt x="1154405" y="1918462"/>
                  <a:pt x="1022326" y="1927521"/>
                  <a:pt x="704427" y="1925782"/>
                </a:cubicBezTo>
                <a:cubicBezTo>
                  <a:pt x="386528" y="1924043"/>
                  <a:pt x="286074" y="1895622"/>
                  <a:pt x="0" y="1925782"/>
                </a:cubicBezTo>
                <a:cubicBezTo>
                  <a:pt x="-1690" y="1738481"/>
                  <a:pt x="-33785" y="1486337"/>
                  <a:pt x="0" y="1245339"/>
                </a:cubicBezTo>
                <a:cubicBezTo>
                  <a:pt x="33785" y="1004341"/>
                  <a:pt x="-22329" y="820316"/>
                  <a:pt x="0" y="603412"/>
                </a:cubicBezTo>
                <a:cubicBezTo>
                  <a:pt x="22329" y="386508"/>
                  <a:pt x="-21051" y="200257"/>
                  <a:pt x="0" y="0"/>
                </a:cubicBezTo>
                <a:close/>
              </a:path>
            </a:pathLst>
          </a:custGeom>
          <a:solidFill>
            <a:schemeClr val="bg1">
              <a:lumMod val="85000"/>
              <a:alpha val="26000"/>
            </a:schemeClr>
          </a:solidFill>
          <a:ln>
            <a:noFill/>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048474A-C7D3-9D4F-9B3D-576B0F02EE2D}"/>
              </a:ext>
            </a:extLst>
          </p:cNvPr>
          <p:cNvSpPr>
            <a:spLocks noGrp="1"/>
          </p:cNvSpPr>
          <p:nvPr>
            <p:ph type="sldNum" sz="quarter" idx="12"/>
          </p:nvPr>
        </p:nvSpPr>
        <p:spPr/>
        <p:txBody>
          <a:bodyPr/>
          <a:lstStyle/>
          <a:p>
            <a:fld id="{47445CB2-BF6F-6E49-AC61-7BDDE2E02F5B}" type="slidenum">
              <a:rPr lang="en-US" smtClean="0"/>
              <a:t>18</a:t>
            </a:fld>
            <a:endParaRPr lang="en-US"/>
          </a:p>
        </p:txBody>
      </p:sp>
      <p:sp>
        <p:nvSpPr>
          <p:cNvPr id="10" name="Rectangle 9">
            <a:extLst>
              <a:ext uri="{FF2B5EF4-FFF2-40B4-BE49-F238E27FC236}">
                <a16:creationId xmlns:a16="http://schemas.microsoft.com/office/drawing/2014/main" id="{BFC22F7C-1D1B-AF4F-BC23-30E3FDB7A98C}"/>
              </a:ext>
            </a:extLst>
          </p:cNvPr>
          <p:cNvSpPr/>
          <p:nvPr/>
        </p:nvSpPr>
        <p:spPr>
          <a:xfrm>
            <a:off x="27709" y="4723390"/>
            <a:ext cx="12192000" cy="1925782"/>
          </a:xfrm>
          <a:custGeom>
            <a:avLst/>
            <a:gdLst>
              <a:gd name="connsiteX0" fmla="*/ 0 w 12192000"/>
              <a:gd name="connsiteY0" fmla="*/ 0 h 1925782"/>
              <a:gd name="connsiteX1" fmla="*/ 677333 w 12192000"/>
              <a:gd name="connsiteY1" fmla="*/ 0 h 1925782"/>
              <a:gd name="connsiteX2" fmla="*/ 1232747 w 12192000"/>
              <a:gd name="connsiteY2" fmla="*/ 0 h 1925782"/>
              <a:gd name="connsiteX3" fmla="*/ 1788160 w 12192000"/>
              <a:gd name="connsiteY3" fmla="*/ 0 h 1925782"/>
              <a:gd name="connsiteX4" fmla="*/ 2465493 w 12192000"/>
              <a:gd name="connsiteY4" fmla="*/ 0 h 1925782"/>
              <a:gd name="connsiteX5" fmla="*/ 3264747 w 12192000"/>
              <a:gd name="connsiteY5" fmla="*/ 0 h 1925782"/>
              <a:gd name="connsiteX6" fmla="*/ 4064000 w 12192000"/>
              <a:gd name="connsiteY6" fmla="*/ 0 h 1925782"/>
              <a:gd name="connsiteX7" fmla="*/ 4863253 w 12192000"/>
              <a:gd name="connsiteY7" fmla="*/ 0 h 1925782"/>
              <a:gd name="connsiteX8" fmla="*/ 5784427 w 12192000"/>
              <a:gd name="connsiteY8" fmla="*/ 0 h 1925782"/>
              <a:gd name="connsiteX9" fmla="*/ 6461760 w 12192000"/>
              <a:gd name="connsiteY9" fmla="*/ 0 h 1925782"/>
              <a:gd name="connsiteX10" fmla="*/ 7261013 w 12192000"/>
              <a:gd name="connsiteY10" fmla="*/ 0 h 1925782"/>
              <a:gd name="connsiteX11" fmla="*/ 7938347 w 12192000"/>
              <a:gd name="connsiteY11" fmla="*/ 0 h 1925782"/>
              <a:gd name="connsiteX12" fmla="*/ 8615680 w 12192000"/>
              <a:gd name="connsiteY12" fmla="*/ 0 h 1925782"/>
              <a:gd name="connsiteX13" fmla="*/ 9293013 w 12192000"/>
              <a:gd name="connsiteY13" fmla="*/ 0 h 1925782"/>
              <a:gd name="connsiteX14" fmla="*/ 9604587 w 12192000"/>
              <a:gd name="connsiteY14" fmla="*/ 0 h 1925782"/>
              <a:gd name="connsiteX15" fmla="*/ 10403840 w 12192000"/>
              <a:gd name="connsiteY15" fmla="*/ 0 h 1925782"/>
              <a:gd name="connsiteX16" fmla="*/ 10715413 w 12192000"/>
              <a:gd name="connsiteY16" fmla="*/ 0 h 1925782"/>
              <a:gd name="connsiteX17" fmla="*/ 11392747 w 12192000"/>
              <a:gd name="connsiteY17" fmla="*/ 0 h 1925782"/>
              <a:gd name="connsiteX18" fmla="*/ 12192000 w 12192000"/>
              <a:gd name="connsiteY18" fmla="*/ 0 h 1925782"/>
              <a:gd name="connsiteX19" fmla="*/ 12192000 w 12192000"/>
              <a:gd name="connsiteY19" fmla="*/ 680443 h 1925782"/>
              <a:gd name="connsiteX20" fmla="*/ 12192000 w 12192000"/>
              <a:gd name="connsiteY20" fmla="*/ 1264597 h 1925782"/>
              <a:gd name="connsiteX21" fmla="*/ 12192000 w 12192000"/>
              <a:gd name="connsiteY21" fmla="*/ 1925782 h 1925782"/>
              <a:gd name="connsiteX22" fmla="*/ 11758507 w 12192000"/>
              <a:gd name="connsiteY22" fmla="*/ 1925782 h 1925782"/>
              <a:gd name="connsiteX23" fmla="*/ 11325013 w 12192000"/>
              <a:gd name="connsiteY23" fmla="*/ 1925782 h 1925782"/>
              <a:gd name="connsiteX24" fmla="*/ 10403840 w 12192000"/>
              <a:gd name="connsiteY24" fmla="*/ 1925782 h 1925782"/>
              <a:gd name="connsiteX25" fmla="*/ 9482667 w 12192000"/>
              <a:gd name="connsiteY25" fmla="*/ 1925782 h 1925782"/>
              <a:gd name="connsiteX26" fmla="*/ 8805333 w 12192000"/>
              <a:gd name="connsiteY26" fmla="*/ 1925782 h 1925782"/>
              <a:gd name="connsiteX27" fmla="*/ 7884160 w 12192000"/>
              <a:gd name="connsiteY27" fmla="*/ 1925782 h 1925782"/>
              <a:gd name="connsiteX28" fmla="*/ 7206827 w 12192000"/>
              <a:gd name="connsiteY28" fmla="*/ 1925782 h 1925782"/>
              <a:gd name="connsiteX29" fmla="*/ 6407573 w 12192000"/>
              <a:gd name="connsiteY29" fmla="*/ 1925782 h 1925782"/>
              <a:gd name="connsiteX30" fmla="*/ 6096000 w 12192000"/>
              <a:gd name="connsiteY30" fmla="*/ 1925782 h 1925782"/>
              <a:gd name="connsiteX31" fmla="*/ 5174827 w 12192000"/>
              <a:gd name="connsiteY31" fmla="*/ 1925782 h 1925782"/>
              <a:gd name="connsiteX32" fmla="*/ 4619413 w 12192000"/>
              <a:gd name="connsiteY32" fmla="*/ 1925782 h 1925782"/>
              <a:gd name="connsiteX33" fmla="*/ 3820160 w 12192000"/>
              <a:gd name="connsiteY33" fmla="*/ 1925782 h 1925782"/>
              <a:gd name="connsiteX34" fmla="*/ 3508587 w 12192000"/>
              <a:gd name="connsiteY34" fmla="*/ 1925782 h 1925782"/>
              <a:gd name="connsiteX35" fmla="*/ 2587413 w 12192000"/>
              <a:gd name="connsiteY35" fmla="*/ 1925782 h 1925782"/>
              <a:gd name="connsiteX36" fmla="*/ 2032000 w 12192000"/>
              <a:gd name="connsiteY36" fmla="*/ 1925782 h 1925782"/>
              <a:gd name="connsiteX37" fmla="*/ 1354667 w 12192000"/>
              <a:gd name="connsiteY37" fmla="*/ 1925782 h 1925782"/>
              <a:gd name="connsiteX38" fmla="*/ 921173 w 12192000"/>
              <a:gd name="connsiteY38" fmla="*/ 1925782 h 1925782"/>
              <a:gd name="connsiteX39" fmla="*/ 0 w 12192000"/>
              <a:gd name="connsiteY39" fmla="*/ 1925782 h 1925782"/>
              <a:gd name="connsiteX40" fmla="*/ 0 w 12192000"/>
              <a:gd name="connsiteY40" fmla="*/ 1245339 h 1925782"/>
              <a:gd name="connsiteX41" fmla="*/ 0 w 12192000"/>
              <a:gd name="connsiteY41" fmla="*/ 603412 h 1925782"/>
              <a:gd name="connsiteX42" fmla="*/ 0 w 12192000"/>
              <a:gd name="connsiteY42" fmla="*/ 0 h 192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192000" h="1925782" fill="none" extrusionOk="0">
                <a:moveTo>
                  <a:pt x="0" y="0"/>
                </a:moveTo>
                <a:cubicBezTo>
                  <a:pt x="263354" y="29069"/>
                  <a:pt x="506474" y="9632"/>
                  <a:pt x="677333" y="0"/>
                </a:cubicBezTo>
                <a:cubicBezTo>
                  <a:pt x="848192" y="-9632"/>
                  <a:pt x="1117336" y="18625"/>
                  <a:pt x="1232747" y="0"/>
                </a:cubicBezTo>
                <a:cubicBezTo>
                  <a:pt x="1348158" y="-18625"/>
                  <a:pt x="1524691" y="16513"/>
                  <a:pt x="1788160" y="0"/>
                </a:cubicBezTo>
                <a:cubicBezTo>
                  <a:pt x="2051629" y="-16513"/>
                  <a:pt x="2227418" y="-18527"/>
                  <a:pt x="2465493" y="0"/>
                </a:cubicBezTo>
                <a:cubicBezTo>
                  <a:pt x="2703568" y="18527"/>
                  <a:pt x="3011601" y="16077"/>
                  <a:pt x="3264747" y="0"/>
                </a:cubicBezTo>
                <a:cubicBezTo>
                  <a:pt x="3517893" y="-16077"/>
                  <a:pt x="3715170" y="18716"/>
                  <a:pt x="4064000" y="0"/>
                </a:cubicBezTo>
                <a:cubicBezTo>
                  <a:pt x="4412830" y="-18716"/>
                  <a:pt x="4513514" y="-16046"/>
                  <a:pt x="4863253" y="0"/>
                </a:cubicBezTo>
                <a:cubicBezTo>
                  <a:pt x="5212992" y="16046"/>
                  <a:pt x="5452304" y="-22657"/>
                  <a:pt x="5784427" y="0"/>
                </a:cubicBezTo>
                <a:cubicBezTo>
                  <a:pt x="6116550" y="22657"/>
                  <a:pt x="6218528" y="-6950"/>
                  <a:pt x="6461760" y="0"/>
                </a:cubicBezTo>
                <a:cubicBezTo>
                  <a:pt x="6704992" y="6950"/>
                  <a:pt x="7028666" y="35623"/>
                  <a:pt x="7261013" y="0"/>
                </a:cubicBezTo>
                <a:cubicBezTo>
                  <a:pt x="7493360" y="-35623"/>
                  <a:pt x="7653880" y="4973"/>
                  <a:pt x="7938347" y="0"/>
                </a:cubicBezTo>
                <a:cubicBezTo>
                  <a:pt x="8222814" y="-4973"/>
                  <a:pt x="8382750" y="-30343"/>
                  <a:pt x="8615680" y="0"/>
                </a:cubicBezTo>
                <a:cubicBezTo>
                  <a:pt x="8848610" y="30343"/>
                  <a:pt x="8959448" y="-31014"/>
                  <a:pt x="9293013" y="0"/>
                </a:cubicBezTo>
                <a:cubicBezTo>
                  <a:pt x="9626578" y="31014"/>
                  <a:pt x="9524875" y="-2748"/>
                  <a:pt x="9604587" y="0"/>
                </a:cubicBezTo>
                <a:cubicBezTo>
                  <a:pt x="9684299" y="2748"/>
                  <a:pt x="10167453" y="6082"/>
                  <a:pt x="10403840" y="0"/>
                </a:cubicBezTo>
                <a:cubicBezTo>
                  <a:pt x="10640227" y="-6082"/>
                  <a:pt x="10563077" y="-3551"/>
                  <a:pt x="10715413" y="0"/>
                </a:cubicBezTo>
                <a:cubicBezTo>
                  <a:pt x="10867749" y="3551"/>
                  <a:pt x="11065648" y="9064"/>
                  <a:pt x="11392747" y="0"/>
                </a:cubicBezTo>
                <a:cubicBezTo>
                  <a:pt x="11719846" y="-9064"/>
                  <a:pt x="11796178" y="-21178"/>
                  <a:pt x="12192000" y="0"/>
                </a:cubicBezTo>
                <a:cubicBezTo>
                  <a:pt x="12180235" y="334074"/>
                  <a:pt x="12185939" y="386383"/>
                  <a:pt x="12192000" y="680443"/>
                </a:cubicBezTo>
                <a:cubicBezTo>
                  <a:pt x="12198061" y="974503"/>
                  <a:pt x="12200013" y="1031088"/>
                  <a:pt x="12192000" y="1264597"/>
                </a:cubicBezTo>
                <a:cubicBezTo>
                  <a:pt x="12183987" y="1498106"/>
                  <a:pt x="12192168" y="1677750"/>
                  <a:pt x="12192000" y="1925782"/>
                </a:cubicBezTo>
                <a:cubicBezTo>
                  <a:pt x="12097927" y="1941198"/>
                  <a:pt x="11845724" y="1909586"/>
                  <a:pt x="11758507" y="1925782"/>
                </a:cubicBezTo>
                <a:cubicBezTo>
                  <a:pt x="11671290" y="1941978"/>
                  <a:pt x="11459807" y="1937251"/>
                  <a:pt x="11325013" y="1925782"/>
                </a:cubicBezTo>
                <a:cubicBezTo>
                  <a:pt x="11190219" y="1914313"/>
                  <a:pt x="10798119" y="1915841"/>
                  <a:pt x="10403840" y="1925782"/>
                </a:cubicBezTo>
                <a:cubicBezTo>
                  <a:pt x="10009561" y="1935723"/>
                  <a:pt x="9887860" y="1928430"/>
                  <a:pt x="9482667" y="1925782"/>
                </a:cubicBezTo>
                <a:cubicBezTo>
                  <a:pt x="9077474" y="1923134"/>
                  <a:pt x="9098602" y="1929484"/>
                  <a:pt x="8805333" y="1925782"/>
                </a:cubicBezTo>
                <a:cubicBezTo>
                  <a:pt x="8512064" y="1922080"/>
                  <a:pt x="8115943" y="1881886"/>
                  <a:pt x="7884160" y="1925782"/>
                </a:cubicBezTo>
                <a:cubicBezTo>
                  <a:pt x="7652377" y="1969678"/>
                  <a:pt x="7518211" y="1921651"/>
                  <a:pt x="7206827" y="1925782"/>
                </a:cubicBezTo>
                <a:cubicBezTo>
                  <a:pt x="6895443" y="1929913"/>
                  <a:pt x="6705519" y="1954894"/>
                  <a:pt x="6407573" y="1925782"/>
                </a:cubicBezTo>
                <a:cubicBezTo>
                  <a:pt x="6109627" y="1896670"/>
                  <a:pt x="6191107" y="1929789"/>
                  <a:pt x="6096000" y="1925782"/>
                </a:cubicBezTo>
                <a:cubicBezTo>
                  <a:pt x="6000893" y="1921775"/>
                  <a:pt x="5440115" y="1906573"/>
                  <a:pt x="5174827" y="1925782"/>
                </a:cubicBezTo>
                <a:cubicBezTo>
                  <a:pt x="4909539" y="1944991"/>
                  <a:pt x="4774708" y="1939033"/>
                  <a:pt x="4619413" y="1925782"/>
                </a:cubicBezTo>
                <a:cubicBezTo>
                  <a:pt x="4464118" y="1912531"/>
                  <a:pt x="4074266" y="1918929"/>
                  <a:pt x="3820160" y="1925782"/>
                </a:cubicBezTo>
                <a:cubicBezTo>
                  <a:pt x="3566054" y="1932635"/>
                  <a:pt x="3587495" y="1929700"/>
                  <a:pt x="3508587" y="1925782"/>
                </a:cubicBezTo>
                <a:cubicBezTo>
                  <a:pt x="3429679" y="1921864"/>
                  <a:pt x="3024560" y="1899059"/>
                  <a:pt x="2587413" y="1925782"/>
                </a:cubicBezTo>
                <a:cubicBezTo>
                  <a:pt x="2150266" y="1952505"/>
                  <a:pt x="2280328" y="1949821"/>
                  <a:pt x="2032000" y="1925782"/>
                </a:cubicBezTo>
                <a:cubicBezTo>
                  <a:pt x="1783672" y="1901743"/>
                  <a:pt x="1617882" y="1905736"/>
                  <a:pt x="1354667" y="1925782"/>
                </a:cubicBezTo>
                <a:cubicBezTo>
                  <a:pt x="1091452" y="1945828"/>
                  <a:pt x="1039763" y="1917438"/>
                  <a:pt x="921173" y="1925782"/>
                </a:cubicBezTo>
                <a:cubicBezTo>
                  <a:pt x="802583" y="1934126"/>
                  <a:pt x="226354" y="1932315"/>
                  <a:pt x="0" y="1925782"/>
                </a:cubicBezTo>
                <a:cubicBezTo>
                  <a:pt x="16492" y="1590587"/>
                  <a:pt x="-15634" y="1464731"/>
                  <a:pt x="0" y="1245339"/>
                </a:cubicBezTo>
                <a:cubicBezTo>
                  <a:pt x="15634" y="1025947"/>
                  <a:pt x="20357" y="833121"/>
                  <a:pt x="0" y="603412"/>
                </a:cubicBezTo>
                <a:cubicBezTo>
                  <a:pt x="-20357" y="373703"/>
                  <a:pt x="-21407" y="266308"/>
                  <a:pt x="0" y="0"/>
                </a:cubicBezTo>
                <a:close/>
              </a:path>
              <a:path w="12192000" h="1925782" stroke="0" extrusionOk="0">
                <a:moveTo>
                  <a:pt x="0" y="0"/>
                </a:moveTo>
                <a:cubicBezTo>
                  <a:pt x="172476" y="-1237"/>
                  <a:pt x="362690" y="-25324"/>
                  <a:pt x="555413" y="0"/>
                </a:cubicBezTo>
                <a:cubicBezTo>
                  <a:pt x="748136" y="25324"/>
                  <a:pt x="771955" y="-1228"/>
                  <a:pt x="866987" y="0"/>
                </a:cubicBezTo>
                <a:cubicBezTo>
                  <a:pt x="962019" y="1228"/>
                  <a:pt x="1600613" y="23388"/>
                  <a:pt x="1788160" y="0"/>
                </a:cubicBezTo>
                <a:cubicBezTo>
                  <a:pt x="1975707" y="-23388"/>
                  <a:pt x="2108729" y="-1887"/>
                  <a:pt x="2343573" y="0"/>
                </a:cubicBezTo>
                <a:cubicBezTo>
                  <a:pt x="2578417" y="1887"/>
                  <a:pt x="2752949" y="-24220"/>
                  <a:pt x="2898987" y="0"/>
                </a:cubicBezTo>
                <a:cubicBezTo>
                  <a:pt x="3045025" y="24220"/>
                  <a:pt x="3491919" y="21338"/>
                  <a:pt x="3820160" y="0"/>
                </a:cubicBezTo>
                <a:cubicBezTo>
                  <a:pt x="4148401" y="-21338"/>
                  <a:pt x="4081710" y="-3640"/>
                  <a:pt x="4253653" y="0"/>
                </a:cubicBezTo>
                <a:cubicBezTo>
                  <a:pt x="4425596" y="3640"/>
                  <a:pt x="4811390" y="16743"/>
                  <a:pt x="5174827" y="0"/>
                </a:cubicBezTo>
                <a:cubicBezTo>
                  <a:pt x="5538264" y="-16743"/>
                  <a:pt x="5741154" y="19844"/>
                  <a:pt x="6096000" y="0"/>
                </a:cubicBezTo>
                <a:cubicBezTo>
                  <a:pt x="6450846" y="-19844"/>
                  <a:pt x="6619865" y="-29521"/>
                  <a:pt x="6773333" y="0"/>
                </a:cubicBezTo>
                <a:cubicBezTo>
                  <a:pt x="6926801" y="29521"/>
                  <a:pt x="7451435" y="28560"/>
                  <a:pt x="7694507" y="0"/>
                </a:cubicBezTo>
                <a:cubicBezTo>
                  <a:pt x="7937579" y="-28560"/>
                  <a:pt x="8048651" y="20071"/>
                  <a:pt x="8249920" y="0"/>
                </a:cubicBezTo>
                <a:cubicBezTo>
                  <a:pt x="8451189" y="-20071"/>
                  <a:pt x="8573630" y="25711"/>
                  <a:pt x="8805333" y="0"/>
                </a:cubicBezTo>
                <a:cubicBezTo>
                  <a:pt x="9037036" y="-25711"/>
                  <a:pt x="9234701" y="-9987"/>
                  <a:pt x="9604587" y="0"/>
                </a:cubicBezTo>
                <a:cubicBezTo>
                  <a:pt x="9974473" y="9987"/>
                  <a:pt x="9998347" y="7806"/>
                  <a:pt x="10160000" y="0"/>
                </a:cubicBezTo>
                <a:cubicBezTo>
                  <a:pt x="10321653" y="-7806"/>
                  <a:pt x="10669739" y="-24619"/>
                  <a:pt x="11081173" y="0"/>
                </a:cubicBezTo>
                <a:cubicBezTo>
                  <a:pt x="11492607" y="24619"/>
                  <a:pt x="11649370" y="3326"/>
                  <a:pt x="12192000" y="0"/>
                </a:cubicBezTo>
                <a:cubicBezTo>
                  <a:pt x="12200583" y="299707"/>
                  <a:pt x="12196761" y="363697"/>
                  <a:pt x="12192000" y="641927"/>
                </a:cubicBezTo>
                <a:cubicBezTo>
                  <a:pt x="12187239" y="920157"/>
                  <a:pt x="12211171" y="1132270"/>
                  <a:pt x="12192000" y="1303112"/>
                </a:cubicBezTo>
                <a:cubicBezTo>
                  <a:pt x="12172829" y="1473954"/>
                  <a:pt x="12215465" y="1739850"/>
                  <a:pt x="12192000" y="1925782"/>
                </a:cubicBezTo>
                <a:cubicBezTo>
                  <a:pt x="12080247" y="1924026"/>
                  <a:pt x="11937958" y="1915681"/>
                  <a:pt x="11758507" y="1925782"/>
                </a:cubicBezTo>
                <a:cubicBezTo>
                  <a:pt x="11579056" y="1935883"/>
                  <a:pt x="11351159" y="1909790"/>
                  <a:pt x="11081173" y="1925782"/>
                </a:cubicBezTo>
                <a:cubicBezTo>
                  <a:pt x="10811187" y="1941774"/>
                  <a:pt x="10790909" y="1935688"/>
                  <a:pt x="10647680" y="1925782"/>
                </a:cubicBezTo>
                <a:cubicBezTo>
                  <a:pt x="10504451" y="1915876"/>
                  <a:pt x="10134394" y="1922277"/>
                  <a:pt x="9970347" y="1925782"/>
                </a:cubicBezTo>
                <a:cubicBezTo>
                  <a:pt x="9806300" y="1929287"/>
                  <a:pt x="9803908" y="1936836"/>
                  <a:pt x="9658773" y="1925782"/>
                </a:cubicBezTo>
                <a:cubicBezTo>
                  <a:pt x="9513638" y="1914728"/>
                  <a:pt x="9464517" y="1936166"/>
                  <a:pt x="9347200" y="1925782"/>
                </a:cubicBezTo>
                <a:cubicBezTo>
                  <a:pt x="9229883" y="1915398"/>
                  <a:pt x="8815889" y="1952250"/>
                  <a:pt x="8669867" y="1925782"/>
                </a:cubicBezTo>
                <a:cubicBezTo>
                  <a:pt x="8523845" y="1899314"/>
                  <a:pt x="8370184" y="1908248"/>
                  <a:pt x="8236373" y="1925782"/>
                </a:cubicBezTo>
                <a:cubicBezTo>
                  <a:pt x="8102562" y="1943316"/>
                  <a:pt x="7661238" y="1917401"/>
                  <a:pt x="7437120" y="1925782"/>
                </a:cubicBezTo>
                <a:cubicBezTo>
                  <a:pt x="7213002" y="1934163"/>
                  <a:pt x="7116291" y="1934298"/>
                  <a:pt x="7003627" y="1925782"/>
                </a:cubicBezTo>
                <a:cubicBezTo>
                  <a:pt x="6890963" y="1917266"/>
                  <a:pt x="6502879" y="1958687"/>
                  <a:pt x="6204373" y="1925782"/>
                </a:cubicBezTo>
                <a:cubicBezTo>
                  <a:pt x="5905867" y="1892877"/>
                  <a:pt x="5988452" y="1914132"/>
                  <a:pt x="5892800" y="1925782"/>
                </a:cubicBezTo>
                <a:cubicBezTo>
                  <a:pt x="5797148" y="1937432"/>
                  <a:pt x="5476081" y="1923756"/>
                  <a:pt x="5093547" y="1925782"/>
                </a:cubicBezTo>
                <a:cubicBezTo>
                  <a:pt x="4711013" y="1927808"/>
                  <a:pt x="4841466" y="1941338"/>
                  <a:pt x="4660053" y="1925782"/>
                </a:cubicBezTo>
                <a:cubicBezTo>
                  <a:pt x="4478640" y="1910226"/>
                  <a:pt x="4456294" y="1934378"/>
                  <a:pt x="4348480" y="1925782"/>
                </a:cubicBezTo>
                <a:cubicBezTo>
                  <a:pt x="4240666" y="1917186"/>
                  <a:pt x="4066910" y="1920804"/>
                  <a:pt x="3914987" y="1925782"/>
                </a:cubicBezTo>
                <a:cubicBezTo>
                  <a:pt x="3763064" y="1930760"/>
                  <a:pt x="3301206" y="1935993"/>
                  <a:pt x="3115733" y="1925782"/>
                </a:cubicBezTo>
                <a:cubicBezTo>
                  <a:pt x="2930260" y="1915571"/>
                  <a:pt x="2870307" y="1918991"/>
                  <a:pt x="2682240" y="1925782"/>
                </a:cubicBezTo>
                <a:cubicBezTo>
                  <a:pt x="2494173" y="1932573"/>
                  <a:pt x="2487827" y="1925218"/>
                  <a:pt x="2370667" y="1925782"/>
                </a:cubicBezTo>
                <a:cubicBezTo>
                  <a:pt x="2253507" y="1926346"/>
                  <a:pt x="2096087" y="1922802"/>
                  <a:pt x="1937173" y="1925782"/>
                </a:cubicBezTo>
                <a:cubicBezTo>
                  <a:pt x="1778259" y="1928762"/>
                  <a:pt x="1609115" y="1933102"/>
                  <a:pt x="1381760" y="1925782"/>
                </a:cubicBezTo>
                <a:cubicBezTo>
                  <a:pt x="1154405" y="1918462"/>
                  <a:pt x="1022326" y="1927521"/>
                  <a:pt x="704427" y="1925782"/>
                </a:cubicBezTo>
                <a:cubicBezTo>
                  <a:pt x="386528" y="1924043"/>
                  <a:pt x="286074" y="1895622"/>
                  <a:pt x="0" y="1925782"/>
                </a:cubicBezTo>
                <a:cubicBezTo>
                  <a:pt x="-1690" y="1738481"/>
                  <a:pt x="-33785" y="1486337"/>
                  <a:pt x="0" y="1245339"/>
                </a:cubicBezTo>
                <a:cubicBezTo>
                  <a:pt x="33785" y="1004341"/>
                  <a:pt x="-22329" y="820316"/>
                  <a:pt x="0" y="603412"/>
                </a:cubicBezTo>
                <a:cubicBezTo>
                  <a:pt x="22329" y="386508"/>
                  <a:pt x="-21051" y="200257"/>
                  <a:pt x="0" y="0"/>
                </a:cubicBezTo>
                <a:close/>
              </a:path>
            </a:pathLst>
          </a:custGeom>
          <a:solidFill>
            <a:schemeClr val="bg1">
              <a:lumMod val="85000"/>
              <a:alpha val="26000"/>
            </a:schemeClr>
          </a:solidFill>
          <a:ln>
            <a:noFill/>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C49636E-1C47-A343-B492-71B616769FD5}"/>
              </a:ext>
            </a:extLst>
          </p:cNvPr>
          <p:cNvPicPr>
            <a:picLocks noChangeAspect="1"/>
          </p:cNvPicPr>
          <p:nvPr/>
        </p:nvPicPr>
        <p:blipFill>
          <a:blip r:embed="rId2"/>
          <a:stretch>
            <a:fillRect/>
          </a:stretch>
        </p:blipFill>
        <p:spPr>
          <a:xfrm>
            <a:off x="1678709" y="730250"/>
            <a:ext cx="8890000" cy="6127750"/>
          </a:xfrm>
          <a:prstGeom prst="rect">
            <a:avLst/>
          </a:prstGeom>
        </p:spPr>
      </p:pic>
    </p:spTree>
    <p:extLst>
      <p:ext uri="{BB962C8B-B14F-4D97-AF65-F5344CB8AC3E}">
        <p14:creationId xmlns:p14="http://schemas.microsoft.com/office/powerpoint/2010/main" val="1996065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t>
            </a: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grpSp>
        <p:nvGrpSpPr>
          <p:cNvPr id="13" name="Group 12">
            <a:extLst>
              <a:ext uri="{FF2B5EF4-FFF2-40B4-BE49-F238E27FC236}">
                <a16:creationId xmlns:a16="http://schemas.microsoft.com/office/drawing/2014/main" id="{E6A1637D-8A6A-7049-87E1-A02371D7A075}"/>
              </a:ext>
            </a:extLst>
          </p:cNvPr>
          <p:cNvGrpSpPr/>
          <p:nvPr/>
        </p:nvGrpSpPr>
        <p:grpSpPr>
          <a:xfrm>
            <a:off x="515221" y="2524623"/>
            <a:ext cx="4691580" cy="3657600"/>
            <a:chOff x="651208" y="2119745"/>
            <a:chExt cx="5444793" cy="4215741"/>
          </a:xfrm>
        </p:grpSpPr>
        <p:pic>
          <p:nvPicPr>
            <p:cNvPr id="7" name="Picture 6">
              <a:extLst>
                <a:ext uri="{FF2B5EF4-FFF2-40B4-BE49-F238E27FC236}">
                  <a16:creationId xmlns:a16="http://schemas.microsoft.com/office/drawing/2014/main" id="{DE0636CB-A58D-0946-8507-8D030920AF91}"/>
                </a:ext>
              </a:extLst>
            </p:cNvPr>
            <p:cNvPicPr>
              <a:picLocks noChangeAspect="1"/>
            </p:cNvPicPr>
            <p:nvPr/>
          </p:nvPicPr>
          <p:blipFill>
            <a:blip r:embed="rId2"/>
            <a:stretch>
              <a:fillRect/>
            </a:stretch>
          </p:blipFill>
          <p:spPr>
            <a:xfrm>
              <a:off x="651208" y="2283374"/>
              <a:ext cx="2667000" cy="1943100"/>
            </a:xfrm>
            <a:prstGeom prst="rect">
              <a:avLst/>
            </a:prstGeom>
            <a:ln>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pic>
        <p:pic>
          <p:nvPicPr>
            <p:cNvPr id="8" name="Picture 7">
              <a:extLst>
                <a:ext uri="{FF2B5EF4-FFF2-40B4-BE49-F238E27FC236}">
                  <a16:creationId xmlns:a16="http://schemas.microsoft.com/office/drawing/2014/main" id="{63115C03-C805-E447-8769-639C1424544C}"/>
                </a:ext>
              </a:extLst>
            </p:cNvPr>
            <p:cNvPicPr>
              <a:picLocks noChangeAspect="1"/>
            </p:cNvPicPr>
            <p:nvPr/>
          </p:nvPicPr>
          <p:blipFill>
            <a:blip r:embed="rId3"/>
            <a:stretch>
              <a:fillRect/>
            </a:stretch>
          </p:blipFill>
          <p:spPr>
            <a:xfrm>
              <a:off x="3186801" y="2247184"/>
              <a:ext cx="2616200" cy="2057400"/>
            </a:xfrm>
            <a:prstGeom prst="rect">
              <a:avLst/>
            </a:prstGeom>
            <a:ln>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pic>
        <p:pic>
          <p:nvPicPr>
            <p:cNvPr id="9" name="Picture 8">
              <a:extLst>
                <a:ext uri="{FF2B5EF4-FFF2-40B4-BE49-F238E27FC236}">
                  <a16:creationId xmlns:a16="http://schemas.microsoft.com/office/drawing/2014/main" id="{3346D6A8-B2C3-F146-972F-63DEE3D08B46}"/>
                </a:ext>
              </a:extLst>
            </p:cNvPr>
            <p:cNvPicPr>
              <a:picLocks noChangeAspect="1"/>
            </p:cNvPicPr>
            <p:nvPr/>
          </p:nvPicPr>
          <p:blipFill>
            <a:blip r:embed="rId4"/>
            <a:stretch>
              <a:fillRect/>
            </a:stretch>
          </p:blipFill>
          <p:spPr>
            <a:xfrm>
              <a:off x="831361" y="4245897"/>
              <a:ext cx="2565400" cy="1968500"/>
            </a:xfrm>
            <a:prstGeom prst="rect">
              <a:avLst/>
            </a:prstGeom>
            <a:ln>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pic>
        <p:pic>
          <p:nvPicPr>
            <p:cNvPr id="10" name="Picture 9">
              <a:extLst>
                <a:ext uri="{FF2B5EF4-FFF2-40B4-BE49-F238E27FC236}">
                  <a16:creationId xmlns:a16="http://schemas.microsoft.com/office/drawing/2014/main" id="{1C734735-936E-A449-A7CD-5B8ACE0CDAE1}"/>
                </a:ext>
              </a:extLst>
            </p:cNvPr>
            <p:cNvPicPr>
              <a:picLocks noChangeAspect="1"/>
            </p:cNvPicPr>
            <p:nvPr/>
          </p:nvPicPr>
          <p:blipFill>
            <a:blip r:embed="rId5"/>
            <a:stretch>
              <a:fillRect/>
            </a:stretch>
          </p:blipFill>
          <p:spPr>
            <a:xfrm>
              <a:off x="3380719" y="4265386"/>
              <a:ext cx="2616200" cy="2070100"/>
            </a:xfrm>
            <a:prstGeom prst="rect">
              <a:avLst/>
            </a:prstGeom>
            <a:ln>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pic>
        <p:sp>
          <p:nvSpPr>
            <p:cNvPr id="11" name="Rectangle 10">
              <a:extLst>
                <a:ext uri="{FF2B5EF4-FFF2-40B4-BE49-F238E27FC236}">
                  <a16:creationId xmlns:a16="http://schemas.microsoft.com/office/drawing/2014/main" id="{D79FCE15-5702-C045-BA29-0339C9F67F11}"/>
                </a:ext>
              </a:extLst>
            </p:cNvPr>
            <p:cNvSpPr/>
            <p:nvPr/>
          </p:nvSpPr>
          <p:spPr>
            <a:xfrm>
              <a:off x="651209" y="2119745"/>
              <a:ext cx="5444792" cy="4138553"/>
            </a:xfrm>
            <a:prstGeom prst="rect">
              <a:avLst/>
            </a:prstGeom>
            <a:noFill/>
            <a:ln w="101600">
              <a:solidFill>
                <a:schemeClr val="accent1">
                  <a:shade val="95000"/>
                  <a:satMod val="105000"/>
                </a:schemeClr>
              </a:solidFill>
              <a:extLst>
                <a:ext uri="{C807C97D-BFC1-408E-A445-0C87EB9F89A2}">
                  <ask:lineSketchStyleProps xmlns:ask="http://schemas.microsoft.com/office/drawing/2018/sketchyshapes" sd="1219033472">
                    <a:custGeom>
                      <a:avLst/>
                      <a:gdLst>
                        <a:gd name="connsiteX0" fmla="*/ 0 w 4691579"/>
                        <a:gd name="connsiteY0" fmla="*/ 0 h 3581248"/>
                        <a:gd name="connsiteX1" fmla="*/ 623310 w 4691579"/>
                        <a:gd name="connsiteY1" fmla="*/ 0 h 3581248"/>
                        <a:gd name="connsiteX2" fmla="*/ 1152788 w 4691579"/>
                        <a:gd name="connsiteY2" fmla="*/ 0 h 3581248"/>
                        <a:gd name="connsiteX3" fmla="*/ 1916845 w 4691579"/>
                        <a:gd name="connsiteY3" fmla="*/ 0 h 3581248"/>
                        <a:gd name="connsiteX4" fmla="*/ 2540155 w 4691579"/>
                        <a:gd name="connsiteY4" fmla="*/ 0 h 3581248"/>
                        <a:gd name="connsiteX5" fmla="*/ 3163465 w 4691579"/>
                        <a:gd name="connsiteY5" fmla="*/ 0 h 3581248"/>
                        <a:gd name="connsiteX6" fmla="*/ 3927522 w 4691579"/>
                        <a:gd name="connsiteY6" fmla="*/ 0 h 3581248"/>
                        <a:gd name="connsiteX7" fmla="*/ 4691579 w 4691579"/>
                        <a:gd name="connsiteY7" fmla="*/ 0 h 3581248"/>
                        <a:gd name="connsiteX8" fmla="*/ 4691579 w 4691579"/>
                        <a:gd name="connsiteY8" fmla="*/ 668500 h 3581248"/>
                        <a:gd name="connsiteX9" fmla="*/ 4691579 w 4691579"/>
                        <a:gd name="connsiteY9" fmla="*/ 1193749 h 3581248"/>
                        <a:gd name="connsiteX10" fmla="*/ 4691579 w 4691579"/>
                        <a:gd name="connsiteY10" fmla="*/ 1718999 h 3581248"/>
                        <a:gd name="connsiteX11" fmla="*/ 4691579 w 4691579"/>
                        <a:gd name="connsiteY11" fmla="*/ 2315874 h 3581248"/>
                        <a:gd name="connsiteX12" fmla="*/ 4691579 w 4691579"/>
                        <a:gd name="connsiteY12" fmla="*/ 2948561 h 3581248"/>
                        <a:gd name="connsiteX13" fmla="*/ 4691579 w 4691579"/>
                        <a:gd name="connsiteY13" fmla="*/ 3581248 h 3581248"/>
                        <a:gd name="connsiteX14" fmla="*/ 4021353 w 4691579"/>
                        <a:gd name="connsiteY14" fmla="*/ 3581248 h 3581248"/>
                        <a:gd name="connsiteX15" fmla="*/ 3444959 w 4691579"/>
                        <a:gd name="connsiteY15" fmla="*/ 3581248 h 3581248"/>
                        <a:gd name="connsiteX16" fmla="*/ 2774734 w 4691579"/>
                        <a:gd name="connsiteY16" fmla="*/ 3581248 h 3581248"/>
                        <a:gd name="connsiteX17" fmla="*/ 2010677 w 4691579"/>
                        <a:gd name="connsiteY17" fmla="*/ 3581248 h 3581248"/>
                        <a:gd name="connsiteX18" fmla="*/ 1340451 w 4691579"/>
                        <a:gd name="connsiteY18" fmla="*/ 3581248 h 3581248"/>
                        <a:gd name="connsiteX19" fmla="*/ 810973 w 4691579"/>
                        <a:gd name="connsiteY19" fmla="*/ 3581248 h 3581248"/>
                        <a:gd name="connsiteX20" fmla="*/ 0 w 4691579"/>
                        <a:gd name="connsiteY20" fmla="*/ 3581248 h 3581248"/>
                        <a:gd name="connsiteX21" fmla="*/ 0 w 4691579"/>
                        <a:gd name="connsiteY21" fmla="*/ 2912748 h 3581248"/>
                        <a:gd name="connsiteX22" fmla="*/ 0 w 4691579"/>
                        <a:gd name="connsiteY22" fmla="*/ 2244249 h 3581248"/>
                        <a:gd name="connsiteX23" fmla="*/ 0 w 4691579"/>
                        <a:gd name="connsiteY23" fmla="*/ 1647374 h 3581248"/>
                        <a:gd name="connsiteX24" fmla="*/ 0 w 4691579"/>
                        <a:gd name="connsiteY24" fmla="*/ 1086312 h 3581248"/>
                        <a:gd name="connsiteX25" fmla="*/ 0 w 4691579"/>
                        <a:gd name="connsiteY25" fmla="*/ 596875 h 3581248"/>
                        <a:gd name="connsiteX26" fmla="*/ 0 w 4691579"/>
                        <a:gd name="connsiteY26" fmla="*/ 0 h 358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91579" h="3581248" extrusionOk="0">
                          <a:moveTo>
                            <a:pt x="0" y="0"/>
                          </a:moveTo>
                          <a:cubicBezTo>
                            <a:pt x="249339" y="-27285"/>
                            <a:pt x="411591" y="10507"/>
                            <a:pt x="623310" y="0"/>
                          </a:cubicBezTo>
                          <a:cubicBezTo>
                            <a:pt x="835029" y="-10507"/>
                            <a:pt x="1036932" y="-1428"/>
                            <a:pt x="1152788" y="0"/>
                          </a:cubicBezTo>
                          <a:cubicBezTo>
                            <a:pt x="1268644" y="1428"/>
                            <a:pt x="1760963" y="-12250"/>
                            <a:pt x="1916845" y="0"/>
                          </a:cubicBezTo>
                          <a:cubicBezTo>
                            <a:pt x="2072727" y="12250"/>
                            <a:pt x="2358563" y="47"/>
                            <a:pt x="2540155" y="0"/>
                          </a:cubicBezTo>
                          <a:cubicBezTo>
                            <a:pt x="2721747" y="-47"/>
                            <a:pt x="2868102" y="-3631"/>
                            <a:pt x="3163465" y="0"/>
                          </a:cubicBezTo>
                          <a:cubicBezTo>
                            <a:pt x="3458828" y="3631"/>
                            <a:pt x="3559345" y="32593"/>
                            <a:pt x="3927522" y="0"/>
                          </a:cubicBezTo>
                          <a:cubicBezTo>
                            <a:pt x="4295699" y="-32593"/>
                            <a:pt x="4382824" y="687"/>
                            <a:pt x="4691579" y="0"/>
                          </a:cubicBezTo>
                          <a:cubicBezTo>
                            <a:pt x="4682223" y="322537"/>
                            <a:pt x="4720609" y="387052"/>
                            <a:pt x="4691579" y="668500"/>
                          </a:cubicBezTo>
                          <a:cubicBezTo>
                            <a:pt x="4662549" y="949948"/>
                            <a:pt x="4695344" y="956292"/>
                            <a:pt x="4691579" y="1193749"/>
                          </a:cubicBezTo>
                          <a:cubicBezTo>
                            <a:pt x="4687814" y="1431206"/>
                            <a:pt x="4717489" y="1523601"/>
                            <a:pt x="4691579" y="1718999"/>
                          </a:cubicBezTo>
                          <a:cubicBezTo>
                            <a:pt x="4665670" y="1914397"/>
                            <a:pt x="4683517" y="2110937"/>
                            <a:pt x="4691579" y="2315874"/>
                          </a:cubicBezTo>
                          <a:cubicBezTo>
                            <a:pt x="4699641" y="2520811"/>
                            <a:pt x="4705749" y="2785552"/>
                            <a:pt x="4691579" y="2948561"/>
                          </a:cubicBezTo>
                          <a:cubicBezTo>
                            <a:pt x="4677409" y="3111570"/>
                            <a:pt x="4663344" y="3345510"/>
                            <a:pt x="4691579" y="3581248"/>
                          </a:cubicBezTo>
                          <a:cubicBezTo>
                            <a:pt x="4385629" y="3605470"/>
                            <a:pt x="4261537" y="3576128"/>
                            <a:pt x="4021353" y="3581248"/>
                          </a:cubicBezTo>
                          <a:cubicBezTo>
                            <a:pt x="3781169" y="3586368"/>
                            <a:pt x="3585357" y="3573375"/>
                            <a:pt x="3444959" y="3581248"/>
                          </a:cubicBezTo>
                          <a:cubicBezTo>
                            <a:pt x="3304561" y="3589121"/>
                            <a:pt x="2997868" y="3572544"/>
                            <a:pt x="2774734" y="3581248"/>
                          </a:cubicBezTo>
                          <a:cubicBezTo>
                            <a:pt x="2551601" y="3589952"/>
                            <a:pt x="2348323" y="3573276"/>
                            <a:pt x="2010677" y="3581248"/>
                          </a:cubicBezTo>
                          <a:cubicBezTo>
                            <a:pt x="1673031" y="3589220"/>
                            <a:pt x="1490062" y="3563298"/>
                            <a:pt x="1340451" y="3581248"/>
                          </a:cubicBezTo>
                          <a:cubicBezTo>
                            <a:pt x="1190840" y="3599198"/>
                            <a:pt x="986514" y="3558342"/>
                            <a:pt x="810973" y="3581248"/>
                          </a:cubicBezTo>
                          <a:cubicBezTo>
                            <a:pt x="635432" y="3604154"/>
                            <a:pt x="292412" y="3619197"/>
                            <a:pt x="0" y="3581248"/>
                          </a:cubicBezTo>
                          <a:cubicBezTo>
                            <a:pt x="21723" y="3341855"/>
                            <a:pt x="32897" y="3057705"/>
                            <a:pt x="0" y="2912748"/>
                          </a:cubicBezTo>
                          <a:cubicBezTo>
                            <a:pt x="-32897" y="2767791"/>
                            <a:pt x="-24375" y="2379633"/>
                            <a:pt x="0" y="2244249"/>
                          </a:cubicBezTo>
                          <a:cubicBezTo>
                            <a:pt x="24375" y="2108865"/>
                            <a:pt x="665" y="1923971"/>
                            <a:pt x="0" y="1647374"/>
                          </a:cubicBezTo>
                          <a:cubicBezTo>
                            <a:pt x="-665" y="1370778"/>
                            <a:pt x="5690" y="1202869"/>
                            <a:pt x="0" y="1086312"/>
                          </a:cubicBezTo>
                          <a:cubicBezTo>
                            <a:pt x="-5690" y="969755"/>
                            <a:pt x="-18067" y="821527"/>
                            <a:pt x="0" y="596875"/>
                          </a:cubicBezTo>
                          <a:cubicBezTo>
                            <a:pt x="18067" y="372223"/>
                            <a:pt x="-18519" y="235482"/>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ontent Placeholder 5">
            <a:extLst>
              <a:ext uri="{FF2B5EF4-FFF2-40B4-BE49-F238E27FC236}">
                <a16:creationId xmlns:a16="http://schemas.microsoft.com/office/drawing/2014/main" id="{C8688421-BAE2-7141-85EA-3FE5F2453F91}"/>
              </a:ext>
            </a:extLst>
          </p:cNvPr>
          <p:cNvSpPr>
            <a:spLocks noGrp="1"/>
          </p:cNvSpPr>
          <p:nvPr>
            <p:ph idx="1"/>
          </p:nvPr>
        </p:nvSpPr>
        <p:spPr>
          <a:xfrm>
            <a:off x="788810" y="884707"/>
            <a:ext cx="10327008" cy="1368883"/>
          </a:xfrm>
        </p:spPr>
        <p:txBody>
          <a:bodyPr/>
          <a:lstStyle/>
          <a:p>
            <a:r>
              <a:rPr lang="en-US" sz="2400" dirty="0"/>
              <a:t>When tree is too shallow, it cannot divide the input data into enough regions, so the model underfits. When the tree is too deep it cuts the input space into too many regions and fit to the noise of the data -&gt; overfits. </a:t>
            </a:r>
          </a:p>
        </p:txBody>
      </p:sp>
      <p:pic>
        <p:nvPicPr>
          <p:cNvPr id="18" name="Picture 17">
            <a:extLst>
              <a:ext uri="{FF2B5EF4-FFF2-40B4-BE49-F238E27FC236}">
                <a16:creationId xmlns:a16="http://schemas.microsoft.com/office/drawing/2014/main" id="{7AC23763-17A0-2C43-94C5-44F0B6D1646C}"/>
              </a:ext>
            </a:extLst>
          </p:cNvPr>
          <p:cNvPicPr>
            <a:picLocks noChangeAspect="1"/>
          </p:cNvPicPr>
          <p:nvPr/>
        </p:nvPicPr>
        <p:blipFill>
          <a:blip r:embed="rId6"/>
          <a:stretch>
            <a:fillRect/>
          </a:stretch>
        </p:blipFill>
        <p:spPr>
          <a:xfrm>
            <a:off x="5624722" y="2553644"/>
            <a:ext cx="5981918" cy="3538599"/>
          </a:xfrm>
          <a:prstGeom prst="rect">
            <a:avLst/>
          </a:prstGeom>
          <a:ln w="101600">
            <a:solidFill>
              <a:schemeClr val="accent1">
                <a:shade val="95000"/>
                <a:satMod val="105000"/>
              </a:schemeClr>
            </a:solidFill>
          </a:ln>
        </p:spPr>
      </p:pic>
    </p:spTree>
    <p:extLst>
      <p:ext uri="{BB962C8B-B14F-4D97-AF65-F5344CB8AC3E}">
        <p14:creationId xmlns:p14="http://schemas.microsoft.com/office/powerpoint/2010/main" val="143145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16E79A-5D11-7445-9C64-76C8229C65D0}"/>
              </a:ext>
            </a:extLst>
          </p:cNvPr>
          <p:cNvSpPr>
            <a:spLocks noGrp="1"/>
          </p:cNvSpPr>
          <p:nvPr>
            <p:ph type="sldNum" sz="quarter" idx="12"/>
          </p:nvPr>
        </p:nvSpPr>
        <p:spPr/>
        <p:txBody>
          <a:bodyPr/>
          <a:lstStyle/>
          <a:p>
            <a:fld id="{47445CB2-BF6F-6E49-AC61-7BDDE2E02F5B}" type="slidenum">
              <a:rPr lang="en-US" smtClean="0"/>
              <a:t>2</a:t>
            </a:fld>
            <a:endParaRPr lang="en-US"/>
          </a:p>
        </p:txBody>
      </p:sp>
      <p:pic>
        <p:nvPicPr>
          <p:cNvPr id="3" name="Picture 2">
            <a:extLst>
              <a:ext uri="{FF2B5EF4-FFF2-40B4-BE49-F238E27FC236}">
                <a16:creationId xmlns:a16="http://schemas.microsoft.com/office/drawing/2014/main" id="{19712D7C-A7E4-0F48-A7F4-8D2BA26482E5}"/>
              </a:ext>
            </a:extLst>
          </p:cNvPr>
          <p:cNvPicPr>
            <a:picLocks noChangeAspect="1"/>
          </p:cNvPicPr>
          <p:nvPr/>
        </p:nvPicPr>
        <p:blipFill>
          <a:blip r:embed="rId2"/>
          <a:stretch>
            <a:fillRect/>
          </a:stretch>
        </p:blipFill>
        <p:spPr>
          <a:xfrm>
            <a:off x="2032000" y="285750"/>
            <a:ext cx="8128000" cy="6286500"/>
          </a:xfrm>
          <a:prstGeom prst="rect">
            <a:avLst/>
          </a:prstGeom>
        </p:spPr>
      </p:pic>
    </p:spTree>
    <p:extLst>
      <p:ext uri="{BB962C8B-B14F-4D97-AF65-F5344CB8AC3E}">
        <p14:creationId xmlns:p14="http://schemas.microsoft.com/office/powerpoint/2010/main" val="4148170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t>
            </a: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
        <p:nvSpPr>
          <p:cNvPr id="6" name="Content Placeholder 5">
            <a:extLst>
              <a:ext uri="{FF2B5EF4-FFF2-40B4-BE49-F238E27FC236}">
                <a16:creationId xmlns:a16="http://schemas.microsoft.com/office/drawing/2014/main" id="{C8688421-BAE2-7141-85EA-3FE5F2453F91}"/>
              </a:ext>
            </a:extLst>
          </p:cNvPr>
          <p:cNvSpPr>
            <a:spLocks noGrp="1"/>
          </p:cNvSpPr>
          <p:nvPr>
            <p:ph idx="1"/>
          </p:nvPr>
        </p:nvSpPr>
        <p:spPr>
          <a:xfrm>
            <a:off x="608371" y="1634903"/>
            <a:ext cx="3399749" cy="2057400"/>
          </a:xfrm>
        </p:spPr>
        <p:txBody>
          <a:bodyPr/>
          <a:lstStyle/>
          <a:p>
            <a:r>
              <a:rPr lang="en-US" sz="2400" dirty="0"/>
              <a:t>Avoid overfitting by pruning or limiting the depth of the tree and using CV. </a:t>
            </a:r>
          </a:p>
          <a:p>
            <a:endParaRPr lang="en-US" sz="2400" dirty="0"/>
          </a:p>
        </p:txBody>
      </p:sp>
      <p:pic>
        <p:nvPicPr>
          <p:cNvPr id="3" name="Picture 2">
            <a:extLst>
              <a:ext uri="{FF2B5EF4-FFF2-40B4-BE49-F238E27FC236}">
                <a16:creationId xmlns:a16="http://schemas.microsoft.com/office/drawing/2014/main" id="{BF8616D1-6E49-9048-B283-BA0897CA38CC}"/>
              </a:ext>
            </a:extLst>
          </p:cNvPr>
          <p:cNvPicPr>
            <a:picLocks noChangeAspect="1"/>
          </p:cNvPicPr>
          <p:nvPr/>
        </p:nvPicPr>
        <p:blipFill>
          <a:blip r:embed="rId2"/>
          <a:stretch>
            <a:fillRect/>
          </a:stretch>
        </p:blipFill>
        <p:spPr>
          <a:xfrm>
            <a:off x="4872990" y="1278890"/>
            <a:ext cx="6191250" cy="5035550"/>
          </a:xfrm>
          <a:custGeom>
            <a:avLst/>
            <a:gdLst>
              <a:gd name="connsiteX0" fmla="*/ 0 w 6191250"/>
              <a:gd name="connsiteY0" fmla="*/ 0 h 5035550"/>
              <a:gd name="connsiteX1" fmla="*/ 626004 w 6191250"/>
              <a:gd name="connsiteY1" fmla="*/ 0 h 5035550"/>
              <a:gd name="connsiteX2" fmla="*/ 1128183 w 6191250"/>
              <a:gd name="connsiteY2" fmla="*/ 0 h 5035550"/>
              <a:gd name="connsiteX3" fmla="*/ 1939925 w 6191250"/>
              <a:gd name="connsiteY3" fmla="*/ 0 h 5035550"/>
              <a:gd name="connsiteX4" fmla="*/ 2565929 w 6191250"/>
              <a:gd name="connsiteY4" fmla="*/ 0 h 5035550"/>
              <a:gd name="connsiteX5" fmla="*/ 3191933 w 6191250"/>
              <a:gd name="connsiteY5" fmla="*/ 0 h 5035550"/>
              <a:gd name="connsiteX6" fmla="*/ 4003675 w 6191250"/>
              <a:gd name="connsiteY6" fmla="*/ 0 h 5035550"/>
              <a:gd name="connsiteX7" fmla="*/ 4567767 w 6191250"/>
              <a:gd name="connsiteY7" fmla="*/ 0 h 5035550"/>
              <a:gd name="connsiteX8" fmla="*/ 5379508 w 6191250"/>
              <a:gd name="connsiteY8" fmla="*/ 0 h 5035550"/>
              <a:gd name="connsiteX9" fmla="*/ 6191250 w 6191250"/>
              <a:gd name="connsiteY9" fmla="*/ 0 h 5035550"/>
              <a:gd name="connsiteX10" fmla="*/ 6191250 w 6191250"/>
              <a:gd name="connsiteY10" fmla="*/ 629444 h 5035550"/>
              <a:gd name="connsiteX11" fmla="*/ 6191250 w 6191250"/>
              <a:gd name="connsiteY11" fmla="*/ 1258888 h 5035550"/>
              <a:gd name="connsiteX12" fmla="*/ 6191250 w 6191250"/>
              <a:gd name="connsiteY12" fmla="*/ 1938687 h 5035550"/>
              <a:gd name="connsiteX13" fmla="*/ 6191250 w 6191250"/>
              <a:gd name="connsiteY13" fmla="*/ 2417064 h 5035550"/>
              <a:gd name="connsiteX14" fmla="*/ 6191250 w 6191250"/>
              <a:gd name="connsiteY14" fmla="*/ 3046508 h 5035550"/>
              <a:gd name="connsiteX15" fmla="*/ 6191250 w 6191250"/>
              <a:gd name="connsiteY15" fmla="*/ 3675952 h 5035550"/>
              <a:gd name="connsiteX16" fmla="*/ 6191250 w 6191250"/>
              <a:gd name="connsiteY16" fmla="*/ 4305395 h 5035550"/>
              <a:gd name="connsiteX17" fmla="*/ 6191250 w 6191250"/>
              <a:gd name="connsiteY17" fmla="*/ 5035550 h 5035550"/>
              <a:gd name="connsiteX18" fmla="*/ 5441421 w 6191250"/>
              <a:gd name="connsiteY18" fmla="*/ 5035550 h 5035550"/>
              <a:gd name="connsiteX19" fmla="*/ 4939242 w 6191250"/>
              <a:gd name="connsiteY19" fmla="*/ 5035550 h 5035550"/>
              <a:gd name="connsiteX20" fmla="*/ 4375150 w 6191250"/>
              <a:gd name="connsiteY20" fmla="*/ 5035550 h 5035550"/>
              <a:gd name="connsiteX21" fmla="*/ 3563408 w 6191250"/>
              <a:gd name="connsiteY21" fmla="*/ 5035550 h 5035550"/>
              <a:gd name="connsiteX22" fmla="*/ 2875492 w 6191250"/>
              <a:gd name="connsiteY22" fmla="*/ 5035550 h 5035550"/>
              <a:gd name="connsiteX23" fmla="*/ 2311400 w 6191250"/>
              <a:gd name="connsiteY23" fmla="*/ 5035550 h 5035550"/>
              <a:gd name="connsiteX24" fmla="*/ 1623483 w 6191250"/>
              <a:gd name="connsiteY24" fmla="*/ 5035550 h 5035550"/>
              <a:gd name="connsiteX25" fmla="*/ 1121304 w 6191250"/>
              <a:gd name="connsiteY25" fmla="*/ 5035550 h 5035550"/>
              <a:gd name="connsiteX26" fmla="*/ 619125 w 6191250"/>
              <a:gd name="connsiteY26" fmla="*/ 5035550 h 5035550"/>
              <a:gd name="connsiteX27" fmla="*/ 0 w 6191250"/>
              <a:gd name="connsiteY27" fmla="*/ 5035550 h 5035550"/>
              <a:gd name="connsiteX28" fmla="*/ 0 w 6191250"/>
              <a:gd name="connsiteY28" fmla="*/ 4506817 h 5035550"/>
              <a:gd name="connsiteX29" fmla="*/ 0 w 6191250"/>
              <a:gd name="connsiteY29" fmla="*/ 3776663 h 5035550"/>
              <a:gd name="connsiteX30" fmla="*/ 0 w 6191250"/>
              <a:gd name="connsiteY30" fmla="*/ 3197574 h 5035550"/>
              <a:gd name="connsiteX31" fmla="*/ 0 w 6191250"/>
              <a:gd name="connsiteY31" fmla="*/ 2719197 h 5035550"/>
              <a:gd name="connsiteX32" fmla="*/ 0 w 6191250"/>
              <a:gd name="connsiteY32" fmla="*/ 2039398 h 5035550"/>
              <a:gd name="connsiteX33" fmla="*/ 0 w 6191250"/>
              <a:gd name="connsiteY33" fmla="*/ 1510665 h 5035550"/>
              <a:gd name="connsiteX34" fmla="*/ 0 w 6191250"/>
              <a:gd name="connsiteY34" fmla="*/ 830866 h 5035550"/>
              <a:gd name="connsiteX35" fmla="*/ 0 w 6191250"/>
              <a:gd name="connsiteY35" fmla="*/ 0 h 503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91250" h="5035550" extrusionOk="0">
                <a:moveTo>
                  <a:pt x="0" y="0"/>
                </a:moveTo>
                <a:cubicBezTo>
                  <a:pt x="303831" y="28638"/>
                  <a:pt x="367457" y="2566"/>
                  <a:pt x="626004" y="0"/>
                </a:cubicBezTo>
                <a:cubicBezTo>
                  <a:pt x="884551" y="-2566"/>
                  <a:pt x="930880" y="-19715"/>
                  <a:pt x="1128183" y="0"/>
                </a:cubicBezTo>
                <a:cubicBezTo>
                  <a:pt x="1325486" y="19715"/>
                  <a:pt x="1703628" y="-28733"/>
                  <a:pt x="1939925" y="0"/>
                </a:cubicBezTo>
                <a:cubicBezTo>
                  <a:pt x="2176222" y="28733"/>
                  <a:pt x="2375911" y="16445"/>
                  <a:pt x="2565929" y="0"/>
                </a:cubicBezTo>
                <a:cubicBezTo>
                  <a:pt x="2755947" y="-16445"/>
                  <a:pt x="2988087" y="-2241"/>
                  <a:pt x="3191933" y="0"/>
                </a:cubicBezTo>
                <a:cubicBezTo>
                  <a:pt x="3395779" y="2241"/>
                  <a:pt x="3734550" y="-32919"/>
                  <a:pt x="4003675" y="0"/>
                </a:cubicBezTo>
                <a:cubicBezTo>
                  <a:pt x="4272800" y="32919"/>
                  <a:pt x="4302299" y="-6178"/>
                  <a:pt x="4567767" y="0"/>
                </a:cubicBezTo>
                <a:cubicBezTo>
                  <a:pt x="4833235" y="6178"/>
                  <a:pt x="4981518" y="-21268"/>
                  <a:pt x="5379508" y="0"/>
                </a:cubicBezTo>
                <a:cubicBezTo>
                  <a:pt x="5777498" y="21268"/>
                  <a:pt x="5816437" y="8889"/>
                  <a:pt x="6191250" y="0"/>
                </a:cubicBezTo>
                <a:cubicBezTo>
                  <a:pt x="6196817" y="209018"/>
                  <a:pt x="6175272" y="331423"/>
                  <a:pt x="6191250" y="629444"/>
                </a:cubicBezTo>
                <a:cubicBezTo>
                  <a:pt x="6207228" y="927465"/>
                  <a:pt x="6203494" y="1030090"/>
                  <a:pt x="6191250" y="1258888"/>
                </a:cubicBezTo>
                <a:cubicBezTo>
                  <a:pt x="6179006" y="1487686"/>
                  <a:pt x="6217197" y="1644730"/>
                  <a:pt x="6191250" y="1938687"/>
                </a:cubicBezTo>
                <a:cubicBezTo>
                  <a:pt x="6165303" y="2232644"/>
                  <a:pt x="6171941" y="2208451"/>
                  <a:pt x="6191250" y="2417064"/>
                </a:cubicBezTo>
                <a:cubicBezTo>
                  <a:pt x="6210559" y="2625677"/>
                  <a:pt x="6215308" y="2821292"/>
                  <a:pt x="6191250" y="3046508"/>
                </a:cubicBezTo>
                <a:cubicBezTo>
                  <a:pt x="6167192" y="3271724"/>
                  <a:pt x="6166350" y="3424357"/>
                  <a:pt x="6191250" y="3675952"/>
                </a:cubicBezTo>
                <a:cubicBezTo>
                  <a:pt x="6216150" y="3927547"/>
                  <a:pt x="6174090" y="4052878"/>
                  <a:pt x="6191250" y="4305395"/>
                </a:cubicBezTo>
                <a:cubicBezTo>
                  <a:pt x="6208410" y="4557912"/>
                  <a:pt x="6172664" y="4841678"/>
                  <a:pt x="6191250" y="5035550"/>
                </a:cubicBezTo>
                <a:cubicBezTo>
                  <a:pt x="6023395" y="5020161"/>
                  <a:pt x="5599493" y="5033513"/>
                  <a:pt x="5441421" y="5035550"/>
                </a:cubicBezTo>
                <a:cubicBezTo>
                  <a:pt x="5283349" y="5037587"/>
                  <a:pt x="5082230" y="5027066"/>
                  <a:pt x="4939242" y="5035550"/>
                </a:cubicBezTo>
                <a:cubicBezTo>
                  <a:pt x="4796254" y="5044034"/>
                  <a:pt x="4545422" y="5048868"/>
                  <a:pt x="4375150" y="5035550"/>
                </a:cubicBezTo>
                <a:cubicBezTo>
                  <a:pt x="4204878" y="5022232"/>
                  <a:pt x="3760221" y="5039065"/>
                  <a:pt x="3563408" y="5035550"/>
                </a:cubicBezTo>
                <a:cubicBezTo>
                  <a:pt x="3366595" y="5032035"/>
                  <a:pt x="3115366" y="5029860"/>
                  <a:pt x="2875492" y="5035550"/>
                </a:cubicBezTo>
                <a:cubicBezTo>
                  <a:pt x="2635618" y="5041240"/>
                  <a:pt x="2559695" y="5015350"/>
                  <a:pt x="2311400" y="5035550"/>
                </a:cubicBezTo>
                <a:cubicBezTo>
                  <a:pt x="2063105" y="5055750"/>
                  <a:pt x="1837977" y="5044198"/>
                  <a:pt x="1623483" y="5035550"/>
                </a:cubicBezTo>
                <a:cubicBezTo>
                  <a:pt x="1408989" y="5026902"/>
                  <a:pt x="1231594" y="5034575"/>
                  <a:pt x="1121304" y="5035550"/>
                </a:cubicBezTo>
                <a:cubicBezTo>
                  <a:pt x="1011014" y="5036525"/>
                  <a:pt x="752198" y="5040138"/>
                  <a:pt x="619125" y="5035550"/>
                </a:cubicBezTo>
                <a:cubicBezTo>
                  <a:pt x="486052" y="5030962"/>
                  <a:pt x="129031" y="5043521"/>
                  <a:pt x="0" y="5035550"/>
                </a:cubicBezTo>
                <a:cubicBezTo>
                  <a:pt x="4487" y="4841919"/>
                  <a:pt x="2004" y="4752017"/>
                  <a:pt x="0" y="4506817"/>
                </a:cubicBezTo>
                <a:cubicBezTo>
                  <a:pt x="-2004" y="4261617"/>
                  <a:pt x="18256" y="4033208"/>
                  <a:pt x="0" y="3776663"/>
                </a:cubicBezTo>
                <a:cubicBezTo>
                  <a:pt x="-18256" y="3520118"/>
                  <a:pt x="-2780" y="3439625"/>
                  <a:pt x="0" y="3197574"/>
                </a:cubicBezTo>
                <a:cubicBezTo>
                  <a:pt x="2780" y="2955523"/>
                  <a:pt x="-18929" y="2928207"/>
                  <a:pt x="0" y="2719197"/>
                </a:cubicBezTo>
                <a:cubicBezTo>
                  <a:pt x="18929" y="2510187"/>
                  <a:pt x="31780" y="2239227"/>
                  <a:pt x="0" y="2039398"/>
                </a:cubicBezTo>
                <a:cubicBezTo>
                  <a:pt x="-31780" y="1839569"/>
                  <a:pt x="6956" y="1761257"/>
                  <a:pt x="0" y="1510665"/>
                </a:cubicBezTo>
                <a:cubicBezTo>
                  <a:pt x="-6956" y="1260073"/>
                  <a:pt x="-165" y="1060144"/>
                  <a:pt x="0" y="830866"/>
                </a:cubicBezTo>
                <a:cubicBezTo>
                  <a:pt x="165" y="601588"/>
                  <a:pt x="-35887" y="321548"/>
                  <a:pt x="0" y="0"/>
                </a:cubicBezTo>
                <a:close/>
              </a:path>
            </a:pathLst>
          </a:custGeom>
          <a:noFill/>
          <a:ln w="101600">
            <a:solidFill>
              <a:schemeClr val="accent1">
                <a:shade val="95000"/>
                <a:satMod val="10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1296651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the variance: Depth of the tree</a:t>
            </a:r>
          </a:p>
        </p:txBody>
      </p:sp>
      <p:sp>
        <p:nvSpPr>
          <p:cNvPr id="4" name="Slide Number Placeholder 3"/>
          <p:cNvSpPr>
            <a:spLocks noGrp="1"/>
          </p:cNvSpPr>
          <p:nvPr>
            <p:ph type="sldNum" sz="quarter" idx="12"/>
          </p:nvPr>
        </p:nvSpPr>
        <p:spPr/>
        <p:txBody>
          <a:bodyPr/>
          <a:lstStyle/>
          <a:p>
            <a:fld id="{47445CB2-BF6F-6E49-AC61-7BDDE2E02F5B}" type="slidenum">
              <a:rPr lang="en-US" smtClean="0"/>
              <a:t>21</a:t>
            </a:fld>
            <a:endParaRPr lang="en-US"/>
          </a:p>
        </p:txBody>
      </p:sp>
      <p:pic>
        <p:nvPicPr>
          <p:cNvPr id="5" name="Picture 4">
            <a:extLst>
              <a:ext uri="{FF2B5EF4-FFF2-40B4-BE49-F238E27FC236}">
                <a16:creationId xmlns:a16="http://schemas.microsoft.com/office/drawing/2014/main" id="{DF763F79-721E-AA4F-8B60-0531F89C4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200" y="1026837"/>
            <a:ext cx="11128128" cy="3367133"/>
          </a:xfrm>
          <a:prstGeom prst="rect">
            <a:avLst/>
          </a:prstGeom>
        </p:spPr>
      </p:pic>
      <p:sp>
        <p:nvSpPr>
          <p:cNvPr id="7" name="TextBox 6">
            <a:extLst>
              <a:ext uri="{FF2B5EF4-FFF2-40B4-BE49-F238E27FC236}">
                <a16:creationId xmlns:a16="http://schemas.microsoft.com/office/drawing/2014/main" id="{CBFE954E-D5A8-204D-B3AA-913ABAA5BA60}"/>
              </a:ext>
            </a:extLst>
          </p:cNvPr>
          <p:cNvSpPr txBox="1"/>
          <p:nvPr/>
        </p:nvSpPr>
        <p:spPr>
          <a:xfrm>
            <a:off x="554179" y="4930923"/>
            <a:ext cx="7844077" cy="830997"/>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pitchFamily="2" charset="0"/>
              </a:rPr>
              <a:t>We’ve seen that large trees have high variance and are prone to overfitting. </a:t>
            </a:r>
          </a:p>
        </p:txBody>
      </p:sp>
      <p:sp>
        <p:nvSpPr>
          <p:cNvPr id="8" name="TextBox 7">
            <a:extLst>
              <a:ext uri="{FF2B5EF4-FFF2-40B4-BE49-F238E27FC236}">
                <a16:creationId xmlns:a16="http://schemas.microsoft.com/office/drawing/2014/main" id="{11443F35-F4B2-DE45-B29F-53A33B90261A}"/>
              </a:ext>
            </a:extLst>
          </p:cNvPr>
          <p:cNvSpPr txBox="1"/>
          <p:nvPr/>
        </p:nvSpPr>
        <p:spPr>
          <a:xfrm>
            <a:off x="8976901" y="4831140"/>
            <a:ext cx="3011899" cy="1569660"/>
          </a:xfrm>
          <a:prstGeom prst="rect">
            <a:avLst/>
          </a:prstGeom>
          <a:noFill/>
        </p:spPr>
        <p:txBody>
          <a:bodyPr wrap="square" rtlCol="0">
            <a:spAutoFit/>
          </a:bodyPr>
          <a:lstStyle/>
          <a:p>
            <a:r>
              <a:rPr lang="en-US" sz="2400" dirty="0">
                <a:solidFill>
                  <a:schemeClr val="tx1">
                    <a:lumMod val="85000"/>
                    <a:lumOff val="15000"/>
                  </a:schemeClr>
                </a:solidFill>
                <a:latin typeface="Karla" charset="0"/>
                <a:ea typeface="Karla" charset="0"/>
                <a:cs typeface="Karla" charset="0"/>
              </a:rPr>
              <a:t>Use train/validation or cross validation to estimate the best depth.</a:t>
            </a:r>
          </a:p>
        </p:txBody>
      </p:sp>
      <p:pic>
        <p:nvPicPr>
          <p:cNvPr id="9" name="Picture 8">
            <a:extLst>
              <a:ext uri="{FF2B5EF4-FFF2-40B4-BE49-F238E27FC236}">
                <a16:creationId xmlns:a16="http://schemas.microsoft.com/office/drawing/2014/main" id="{89E48483-E82A-2B46-9565-150EA38A4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8256" y="1121764"/>
            <a:ext cx="3877003" cy="3177281"/>
          </a:xfrm>
          <a:prstGeom prst="rect">
            <a:avLst/>
          </a:prstGeom>
          <a:solidFill>
            <a:srgbClr val="F9F9F9"/>
          </a:solidFill>
        </p:spPr>
      </p:pic>
    </p:spTree>
    <p:extLst>
      <p:ext uri="{BB962C8B-B14F-4D97-AF65-F5344CB8AC3E}">
        <p14:creationId xmlns:p14="http://schemas.microsoft.com/office/powerpoint/2010/main" val="493475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Bef>
                <a:spcPts val="1776"/>
              </a:spcBef>
            </a:pPr>
            <a:r>
              <a:rPr lang="en-US" sz="2400" dirty="0"/>
              <a:t>Decision trees models are highly interpretable and fast to train, using our greedy learning algorithm.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01772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Bef>
                <a:spcPts val="1776"/>
              </a:spcBef>
            </a:pPr>
            <a:r>
              <a:rPr lang="en-US" sz="2400" dirty="0"/>
              <a:t>Decision trees models are highly interpretable and fast to train, using our greedy learning algorithm. </a:t>
            </a:r>
          </a:p>
          <a:p>
            <a:pPr>
              <a:spcBef>
                <a:spcPts val="1776"/>
              </a:spcBef>
            </a:pPr>
            <a:r>
              <a:rPr lang="en-US" sz="2400" dirty="0"/>
              <a:t>However, to </a:t>
            </a:r>
            <a:r>
              <a:rPr lang="en-US" sz="2400" b="1" dirty="0"/>
              <a:t>capture a complex decision boundary </a:t>
            </a:r>
            <a:r>
              <a:rPr lang="en-US" sz="2400" dirty="0"/>
              <a:t>(or approximate a complex function), we need to use a large tree (since each time we can only do axis-aligned splits). </a:t>
            </a:r>
          </a:p>
          <a:p>
            <a:pPr>
              <a:spcBef>
                <a:spcPts val="1776"/>
              </a:spcBef>
            </a:pPr>
            <a:r>
              <a:rPr lang="en-US" sz="2400" dirty="0"/>
              <a:t>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531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Bef>
                <a:spcPts val="1776"/>
              </a:spcBef>
            </a:pPr>
            <a:r>
              <a:rPr lang="en-US" sz="2400" dirty="0"/>
              <a:t>Decision trees models are highly interpretable and fast to train, using our greedy learning algorithm. </a:t>
            </a:r>
          </a:p>
          <a:p>
            <a:pPr>
              <a:spcBef>
                <a:spcPts val="1776"/>
              </a:spcBef>
            </a:pPr>
            <a:r>
              <a:rPr lang="en-US" sz="2400" dirty="0"/>
              <a:t>However, to </a:t>
            </a:r>
            <a:r>
              <a:rPr lang="en-US" sz="2400" b="1" dirty="0"/>
              <a:t>capture a complex decision boundary </a:t>
            </a:r>
            <a:r>
              <a:rPr lang="en-US" sz="2400" dirty="0"/>
              <a:t>(or approximate a complex function), we need to use a large tree (since each time we can only do axis-aligned splits). </a:t>
            </a:r>
          </a:p>
          <a:p>
            <a:pPr>
              <a:spcBef>
                <a:spcPts val="1776"/>
              </a:spcBef>
            </a:pPr>
            <a:r>
              <a:rPr lang="en-US" sz="2400" dirty="0"/>
              <a:t>We’ve seen that large trees have high variance and are prone to overfitting.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148292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Bef>
                <a:spcPts val="1776"/>
              </a:spcBef>
            </a:pPr>
            <a:r>
              <a:rPr lang="en-US" sz="2400" dirty="0"/>
              <a:t>Decision trees models are highly interpretable and fast to train, using our greedy learning algorithm. </a:t>
            </a:r>
          </a:p>
          <a:p>
            <a:pPr>
              <a:spcBef>
                <a:spcPts val="1776"/>
              </a:spcBef>
            </a:pPr>
            <a:r>
              <a:rPr lang="en-US" sz="2400" dirty="0"/>
              <a:t>However, to </a:t>
            </a:r>
            <a:r>
              <a:rPr lang="en-US" sz="2400" b="1" dirty="0"/>
              <a:t>capture a complex decision boundary </a:t>
            </a:r>
            <a:r>
              <a:rPr lang="en-US" sz="2400" dirty="0"/>
              <a:t>(or approximate a complex function), we need to use a large tree (since each time we can only do axis-aligned splits). </a:t>
            </a:r>
          </a:p>
          <a:p>
            <a:pPr>
              <a:spcBef>
                <a:spcPts val="1776"/>
              </a:spcBef>
            </a:pPr>
            <a:r>
              <a:rPr lang="en-US" sz="2400" dirty="0"/>
              <a:t>We’ve seen that large trees have high variance and are prone to overfitting. </a:t>
            </a:r>
          </a:p>
          <a:p>
            <a:pPr>
              <a:spcBef>
                <a:spcPts val="1776"/>
              </a:spcBef>
            </a:pPr>
            <a:r>
              <a:rPr lang="en-US" sz="2400" dirty="0"/>
              <a:t>For these reasons, in practice, decision tree models often underperform when compared with other classification or regression methods.</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35772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Review of Decision Trees</a:t>
            </a:r>
          </a:p>
          <a:p>
            <a:pPr marL="457200" indent="-457200">
              <a:spcAft>
                <a:spcPts val="1800"/>
              </a:spcAft>
              <a:buFont typeface="Arial" charset="0"/>
              <a:buChar char="•"/>
            </a:pPr>
            <a:r>
              <a:rPr lang="en-US" b="1" dirty="0"/>
              <a:t>Bagging</a:t>
            </a:r>
          </a:p>
          <a:p>
            <a:pPr marL="457200" indent="-457200">
              <a:spcAft>
                <a:spcPts val="1800"/>
              </a:spcAft>
              <a:buFont typeface="Arial" charset="0"/>
              <a:buChar char="•"/>
            </a:pPr>
            <a:r>
              <a:rPr lang="en-US" dirty="0"/>
              <a:t>Out of Bag Error (OOB) </a:t>
            </a:r>
          </a:p>
          <a:p>
            <a:pPr marL="457200" indent="-457200">
              <a:spcAft>
                <a:spcPts val="1800"/>
              </a:spcAft>
              <a:buFont typeface="Arial" charset="0"/>
              <a:buChar char="•"/>
            </a:pPr>
            <a:r>
              <a:rPr lang="en-US" dirty="0"/>
              <a:t>Variable Importance</a:t>
            </a:r>
          </a:p>
        </p:txBody>
      </p:sp>
      <p:sp>
        <p:nvSpPr>
          <p:cNvPr id="4" name="Slide Number Placeholder 3"/>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927297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Bagging</a:t>
            </a:r>
          </a:p>
        </p:txBody>
      </p:sp>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68" y="1613976"/>
            <a:ext cx="12192000" cy="4064000"/>
          </a:xfrm>
          <a:prstGeom prst="rect">
            <a:avLst/>
          </a:prstGeom>
        </p:spPr>
      </p:pic>
    </p:spTree>
    <p:extLst>
      <p:ext uri="{BB962C8B-B14F-4D97-AF65-F5344CB8AC3E}">
        <p14:creationId xmlns:p14="http://schemas.microsoft.com/office/powerpoint/2010/main" val="328700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68" y="1613976"/>
            <a:ext cx="12192000" cy="4064000"/>
          </a:xfrm>
          <a:prstGeom prst="rect">
            <a:avLst/>
          </a:prstGeom>
        </p:spPr>
      </p:pic>
      <p:sp>
        <p:nvSpPr>
          <p:cNvPr id="7" name="Title 1"/>
          <p:cNvSpPr>
            <a:spLocks noGrp="1"/>
          </p:cNvSpPr>
          <p:nvPr>
            <p:ph type="title"/>
          </p:nvPr>
        </p:nvSpPr>
        <p:spPr/>
        <p:txBody>
          <a:bodyPr/>
          <a:lstStyle/>
          <a:p>
            <a:r>
              <a:rPr lang="en-US" dirty="0"/>
              <a:t>Bagging</a:t>
            </a:r>
          </a:p>
        </p:txBody>
      </p:sp>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sp>
        <p:nvSpPr>
          <p:cNvPr id="2" name="Rectangle 1">
            <a:extLst>
              <a:ext uri="{FF2B5EF4-FFF2-40B4-BE49-F238E27FC236}">
                <a16:creationId xmlns:a16="http://schemas.microsoft.com/office/drawing/2014/main" id="{79513E19-0E85-B844-A01C-4E54A9C7FA55}"/>
              </a:ext>
            </a:extLst>
          </p:cNvPr>
          <p:cNvSpPr/>
          <p:nvPr/>
        </p:nvSpPr>
        <p:spPr>
          <a:xfrm>
            <a:off x="781590" y="1114225"/>
            <a:ext cx="7738016" cy="523220"/>
          </a:xfrm>
          <a:prstGeom prst="rect">
            <a:avLst/>
          </a:prstGeom>
        </p:spPr>
        <p:txBody>
          <a:bodyPr wrap="none">
            <a:spAutoFit/>
          </a:bodyPr>
          <a:lstStyle/>
          <a:p>
            <a:r>
              <a:rPr lang="en-US" sz="2800" dirty="0">
                <a:latin typeface="Karla" pitchFamily="2" charset="0"/>
              </a:rPr>
              <a:t>My favorite reality: magic realism -&gt; bootstrap</a:t>
            </a:r>
          </a:p>
        </p:txBody>
      </p:sp>
    </p:spTree>
    <p:extLst>
      <p:ext uri="{BB962C8B-B14F-4D97-AF65-F5344CB8AC3E}">
        <p14:creationId xmlns:p14="http://schemas.microsoft.com/office/powerpoint/2010/main" val="113028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2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184612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Review of Decision Trees</a:t>
            </a:r>
          </a:p>
          <a:p>
            <a:pPr marL="457200" indent="-457200">
              <a:spcAft>
                <a:spcPts val="1800"/>
              </a:spcAft>
              <a:buFont typeface="Arial" charset="0"/>
              <a:buChar char="•"/>
            </a:pPr>
            <a:r>
              <a:rPr lang="en-US" dirty="0"/>
              <a:t>Bagging</a:t>
            </a:r>
          </a:p>
          <a:p>
            <a:pPr marL="457200" indent="-457200">
              <a:spcAft>
                <a:spcPts val="1800"/>
              </a:spcAft>
              <a:buFont typeface="Arial" charset="0"/>
              <a:buChar char="•"/>
            </a:pPr>
            <a:r>
              <a:rPr lang="en-US" dirty="0"/>
              <a:t>Out of Bag Error (OOB) </a:t>
            </a:r>
          </a:p>
          <a:p>
            <a:pPr marL="457200" indent="-457200">
              <a:spcAft>
                <a:spcPts val="1800"/>
              </a:spcAft>
              <a:buFont typeface="Arial" charset="0"/>
              <a:buChar char="•"/>
            </a:pPr>
            <a:r>
              <a:rPr lang="en-US" dirty="0"/>
              <a:t>Variable Importance</a:t>
            </a:r>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8836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20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1223363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100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2077336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300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32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451785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a:xfrm>
            <a:off x="844300" y="1079786"/>
            <a:ext cx="10327008" cy="2111143"/>
          </a:xfrm>
        </p:spPr>
        <p:txBody>
          <a:bodyPr/>
          <a:lstStyle/>
          <a:p>
            <a:pPr>
              <a:spcAft>
                <a:spcPts val="600"/>
              </a:spcAft>
            </a:pPr>
            <a:r>
              <a:rPr lang="en-US" sz="2400" dirty="0"/>
              <a:t>One way to adjust for the high variance of the output of an experiment is to perform the experiment multiple times and then average the results. </a:t>
            </a:r>
          </a:p>
          <a:p>
            <a:pPr>
              <a:spcAft>
                <a:spcPts val="600"/>
              </a:spcAft>
            </a:pPr>
            <a:r>
              <a:rPr lang="en-US" sz="2400" dirty="0"/>
              <a:t>The same idea can be applied to high variance models: </a:t>
            </a:r>
          </a:p>
          <a:p>
            <a:pPr marL="1200120" lvl="1" indent="-457200">
              <a:spcAft>
                <a:spcPts val="600"/>
              </a:spcAft>
              <a:buFont typeface="+mj-lt"/>
              <a:buAutoNum type="arabicPeriod"/>
            </a:pPr>
            <a:r>
              <a:rPr lang="en-US" b="1" dirty="0">
                <a:solidFill>
                  <a:schemeClr val="tx2">
                    <a:lumMod val="60000"/>
                    <a:lumOff val="40000"/>
                  </a:schemeClr>
                </a:solidFill>
              </a:rPr>
              <a:t>Bootstrap</a:t>
            </a:r>
            <a:r>
              <a:rPr lang="en-US" b="1" dirty="0"/>
              <a:t>: </a:t>
            </a:r>
            <a:r>
              <a:rPr lang="en-US" dirty="0"/>
              <a:t>we generate multiple samples of training data, via bootstrapping. We train a deeper decision tree on each sample of data. </a:t>
            </a:r>
          </a:p>
          <a:p>
            <a:pPr marL="1200120" lvl="1" indent="-457200">
              <a:spcAft>
                <a:spcPts val="600"/>
              </a:spcAft>
              <a:buFont typeface="+mj-lt"/>
              <a:buAutoNum type="arabicPeriod"/>
            </a:pPr>
            <a:r>
              <a:rPr lang="en-US" b="1" dirty="0">
                <a:solidFill>
                  <a:schemeClr val="tx2">
                    <a:lumMod val="60000"/>
                    <a:lumOff val="40000"/>
                  </a:schemeClr>
                </a:solidFill>
              </a:rPr>
              <a:t>Aggregate: </a:t>
            </a:r>
            <a:r>
              <a:rPr lang="en-US" dirty="0"/>
              <a:t>for a given input, we output the averaged outputs of all the models for that input. </a:t>
            </a:r>
          </a:p>
          <a:p>
            <a:pPr>
              <a:spcAft>
                <a:spcPts val="600"/>
              </a:spcAft>
            </a:pPr>
            <a:r>
              <a:rPr lang="en-US" sz="2400" dirty="0"/>
              <a:t>This method is called </a:t>
            </a:r>
            <a:r>
              <a:rPr lang="en-US" sz="2400" b="1" i="1" dirty="0"/>
              <a:t>Bagging </a:t>
            </a:r>
            <a:r>
              <a:rPr lang="en-US" sz="2400" dirty="0"/>
              <a:t>(</a:t>
            </a:r>
            <a:r>
              <a:rPr lang="en-US" sz="2400" dirty="0" err="1"/>
              <a:t>Breiman</a:t>
            </a:r>
            <a:r>
              <a:rPr lang="en-US" sz="2400" dirty="0"/>
              <a:t>, 1996), short for, of course, </a:t>
            </a:r>
            <a:r>
              <a:rPr lang="en-US" sz="2400" b="1" dirty="0">
                <a:solidFill>
                  <a:schemeClr val="tx2">
                    <a:lumMod val="60000"/>
                    <a:lumOff val="40000"/>
                  </a:schemeClr>
                </a:solidFill>
              </a:rPr>
              <a:t>B</a:t>
            </a:r>
            <a:r>
              <a:rPr lang="en-US" sz="2400" dirty="0"/>
              <a:t>ootstrap </a:t>
            </a:r>
            <a:r>
              <a:rPr lang="en-US" sz="2400" b="1" dirty="0">
                <a:solidFill>
                  <a:schemeClr val="tx2">
                    <a:lumMod val="60000"/>
                    <a:lumOff val="40000"/>
                  </a:schemeClr>
                </a:solidFill>
              </a:rPr>
              <a:t>Agg</a:t>
            </a:r>
            <a:r>
              <a:rPr lang="en-US" sz="2400" dirty="0"/>
              <a:t>regating. </a:t>
            </a:r>
          </a:p>
          <a:p>
            <a:pPr>
              <a:spcAft>
                <a:spcPts val="600"/>
              </a:spcAft>
            </a:pPr>
            <a:r>
              <a:rPr lang="en-US" sz="2400" dirty="0"/>
              <a:t>For classification, we return the class that is outputted by the plurality of the models. For regression we return the </a:t>
            </a:r>
            <a:r>
              <a:rPr lang="en-US" sz="2400" dirty="0">
                <a:solidFill>
                  <a:schemeClr val="tx2">
                    <a:lumMod val="60000"/>
                    <a:lumOff val="40000"/>
                  </a:schemeClr>
                </a:solidFill>
              </a:rPr>
              <a:t>average</a:t>
            </a:r>
            <a:r>
              <a:rPr lang="en-US" sz="2400" dirty="0"/>
              <a:t> of the outputs for each tree. </a:t>
            </a:r>
          </a:p>
          <a:p>
            <a:pPr>
              <a:spcAft>
                <a:spcPts val="6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33</a:t>
            </a:fld>
            <a:endParaRPr lang="en-US"/>
          </a:p>
        </p:txBody>
      </p:sp>
    </p:spTree>
    <p:extLst>
      <p:ext uri="{BB962C8B-B14F-4D97-AF65-F5344CB8AC3E}">
        <p14:creationId xmlns:p14="http://schemas.microsoft.com/office/powerpoint/2010/main" val="79011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pPr>
              <a:spcAft>
                <a:spcPts val="1800"/>
              </a:spcAft>
            </a:pPr>
            <a:r>
              <a:rPr lang="en-US" dirty="0"/>
              <a:t>Bagging enjoys the benefits of: </a:t>
            </a:r>
          </a:p>
          <a:p>
            <a:pPr marL="1200120" lvl="1" indent="-457200">
              <a:spcAft>
                <a:spcPts val="1800"/>
              </a:spcAft>
              <a:buFont typeface="+mj-lt"/>
              <a:buAutoNum type="arabicPeriod"/>
            </a:pPr>
            <a:r>
              <a:rPr lang="en-US" sz="2400" dirty="0">
                <a:solidFill>
                  <a:schemeClr val="tx2">
                    <a:lumMod val="60000"/>
                    <a:lumOff val="40000"/>
                  </a:schemeClr>
                </a:solidFill>
              </a:rPr>
              <a:t>High expressiveness</a:t>
            </a:r>
            <a:r>
              <a:rPr lang="en-US" sz="2400" dirty="0"/>
              <a:t> - by using deeper trees each model is able to approximate complex functions and decision boundaries. </a:t>
            </a:r>
          </a:p>
          <a:p>
            <a:pPr marL="1200120" lvl="1" indent="-457200">
              <a:spcAft>
                <a:spcPts val="1800"/>
              </a:spcAft>
              <a:buFont typeface="+mj-lt"/>
              <a:buAutoNum type="arabicPeriod"/>
            </a:pPr>
            <a:r>
              <a:rPr lang="en-US" sz="2400" dirty="0">
                <a:solidFill>
                  <a:schemeClr val="tx2">
                    <a:lumMod val="60000"/>
                    <a:lumOff val="40000"/>
                  </a:schemeClr>
                </a:solidFill>
              </a:rPr>
              <a:t>Low variance </a:t>
            </a:r>
            <a:r>
              <a:rPr lang="en-US" sz="2400" dirty="0"/>
              <a:t>- averaging the prediction of all the models reduces the variance in the final prediction, assuming that we choose a sufficiently large number of trees.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173739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(regression)</a:t>
            </a:r>
          </a:p>
        </p:txBody>
      </p:sp>
      <p:sp>
        <p:nvSpPr>
          <p:cNvPr id="3" name="Content Placeholder 2"/>
          <p:cNvSpPr>
            <a:spLocks noGrp="1"/>
          </p:cNvSpPr>
          <p:nvPr>
            <p:ph idx="1"/>
          </p:nvPr>
        </p:nvSpPr>
        <p:spPr>
          <a:xfrm>
            <a:off x="802935" y="1581160"/>
            <a:ext cx="3967185" cy="2111143"/>
          </a:xfrm>
        </p:spPr>
        <p:txBody>
          <a:bodyPr/>
          <a:lstStyle/>
          <a:p>
            <a:r>
              <a:rPr lang="en-US" dirty="0"/>
              <a:t>The resulting tree is the average of all tree (estimators). </a:t>
            </a:r>
          </a:p>
        </p:txBody>
      </p:sp>
      <p:sp>
        <p:nvSpPr>
          <p:cNvPr id="7" name="Slide Number Placeholder 6"/>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a:extLst>
              <a:ext uri="{FF2B5EF4-FFF2-40B4-BE49-F238E27FC236}">
                <a16:creationId xmlns:a16="http://schemas.microsoft.com/office/drawing/2014/main" id="{989E5911-1C50-3740-8E2A-0DDA67626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86" y="1187355"/>
            <a:ext cx="5705817" cy="4483290"/>
          </a:xfrm>
          <a:prstGeom prst="rect">
            <a:avLst/>
          </a:prstGeom>
          <a:noFill/>
          <a:ln w="50800">
            <a:solidFill>
              <a:schemeClr val="accent1"/>
            </a:solidFill>
          </a:ln>
        </p:spPr>
      </p:pic>
    </p:spTree>
    <p:extLst>
      <p:ext uri="{BB962C8B-B14F-4D97-AF65-F5344CB8AC3E}">
        <p14:creationId xmlns:p14="http://schemas.microsoft.com/office/powerpoint/2010/main" val="389451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(classification)</a:t>
            </a:r>
          </a:p>
        </p:txBody>
      </p:sp>
      <p:sp>
        <p:nvSpPr>
          <p:cNvPr id="3" name="Content Placeholder 2"/>
          <p:cNvSpPr>
            <a:spLocks noGrp="1"/>
          </p:cNvSpPr>
          <p:nvPr>
            <p:ph idx="1"/>
          </p:nvPr>
        </p:nvSpPr>
        <p:spPr>
          <a:xfrm>
            <a:off x="8550693" y="1237645"/>
            <a:ext cx="3179027" cy="2111143"/>
          </a:xfrm>
        </p:spPr>
        <p:txBody>
          <a:bodyPr/>
          <a:lstStyle/>
          <a:p>
            <a:r>
              <a:rPr lang="en-US" dirty="0"/>
              <a:t>For each bootstrap, we build a decision tree. The results is a combination (majority) of the predictions from all trees. </a:t>
            </a:r>
          </a:p>
        </p:txBody>
      </p:sp>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7" name="Picture 6">
            <a:extLst>
              <a:ext uri="{FF2B5EF4-FFF2-40B4-BE49-F238E27FC236}">
                <a16:creationId xmlns:a16="http://schemas.microsoft.com/office/drawing/2014/main" id="{B87E1E86-B8C9-0641-8723-83987D4BCDD2}"/>
              </a:ext>
            </a:extLst>
          </p:cNvPr>
          <p:cNvPicPr>
            <a:picLocks noChangeAspect="1"/>
          </p:cNvPicPr>
          <p:nvPr/>
        </p:nvPicPr>
        <p:blipFill>
          <a:blip r:embed="rId2"/>
          <a:stretch>
            <a:fillRect/>
          </a:stretch>
        </p:blipFill>
        <p:spPr>
          <a:xfrm>
            <a:off x="4153652" y="1143000"/>
            <a:ext cx="3934847" cy="2286000"/>
          </a:xfrm>
          <a:prstGeom prst="rect">
            <a:avLst/>
          </a:prstGeom>
          <a:ln w="50800">
            <a:solidFill>
              <a:schemeClr val="accent1"/>
            </a:solidFill>
            <a:extLst>
              <a:ext uri="{C807C97D-BFC1-408E-A445-0C87EB9F89A2}">
                <ask:lineSketchStyleProps xmlns:ask="http://schemas.microsoft.com/office/drawing/2018/sketchyshapes" sd="1219033472">
                  <a:custGeom>
                    <a:avLst/>
                    <a:gdLst>
                      <a:gd name="connsiteX0" fmla="*/ 0 w 4971046"/>
                      <a:gd name="connsiteY0" fmla="*/ 0 h 2887993"/>
                      <a:gd name="connsiteX1" fmla="*/ 4971046 w 4971046"/>
                      <a:gd name="connsiteY1" fmla="*/ 0 h 2887993"/>
                      <a:gd name="connsiteX2" fmla="*/ 4971046 w 4971046"/>
                      <a:gd name="connsiteY2" fmla="*/ 2887993 h 2887993"/>
                      <a:gd name="connsiteX3" fmla="*/ 0 w 4971046"/>
                      <a:gd name="connsiteY3" fmla="*/ 2887993 h 2887993"/>
                      <a:gd name="connsiteX4" fmla="*/ 0 w 4971046"/>
                      <a:gd name="connsiteY4" fmla="*/ 0 h 2887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1046" h="2887993" fill="none" extrusionOk="0">
                        <a:moveTo>
                          <a:pt x="0" y="0"/>
                        </a:moveTo>
                        <a:cubicBezTo>
                          <a:pt x="2139457" y="-49533"/>
                          <a:pt x="2607310" y="-14809"/>
                          <a:pt x="4971046" y="0"/>
                        </a:cubicBezTo>
                        <a:cubicBezTo>
                          <a:pt x="5058685" y="1026543"/>
                          <a:pt x="4898367" y="2267876"/>
                          <a:pt x="4971046" y="2887993"/>
                        </a:cubicBezTo>
                        <a:cubicBezTo>
                          <a:pt x="3596017" y="2839762"/>
                          <a:pt x="1171083" y="2972448"/>
                          <a:pt x="0" y="2887993"/>
                        </a:cubicBezTo>
                        <a:cubicBezTo>
                          <a:pt x="-38581" y="1782099"/>
                          <a:pt x="63341" y="400592"/>
                          <a:pt x="0" y="0"/>
                        </a:cubicBezTo>
                        <a:close/>
                      </a:path>
                      <a:path w="4971046" h="2887993" stroke="0" extrusionOk="0">
                        <a:moveTo>
                          <a:pt x="0" y="0"/>
                        </a:moveTo>
                        <a:cubicBezTo>
                          <a:pt x="2133017" y="118645"/>
                          <a:pt x="3959096" y="116012"/>
                          <a:pt x="4971046" y="0"/>
                        </a:cubicBezTo>
                        <a:cubicBezTo>
                          <a:pt x="4838164" y="964861"/>
                          <a:pt x="5055997" y="2408526"/>
                          <a:pt x="4971046" y="2887993"/>
                        </a:cubicBezTo>
                        <a:cubicBezTo>
                          <a:pt x="3519434" y="3022593"/>
                          <a:pt x="1757018" y="2730797"/>
                          <a:pt x="0" y="2887993"/>
                        </a:cubicBezTo>
                        <a:cubicBezTo>
                          <a:pt x="-20187" y="1672357"/>
                          <a:pt x="-152480" y="1052866"/>
                          <a:pt x="0" y="0"/>
                        </a:cubicBezTo>
                        <a:close/>
                      </a:path>
                    </a:pathLst>
                  </a:custGeom>
                  <ask:type>
                    <ask:lineSketchNone/>
                  </ask:type>
                </ask:lineSketchStyleProps>
              </a:ext>
            </a:extLst>
          </a:ln>
        </p:spPr>
      </p:pic>
      <p:pic>
        <p:nvPicPr>
          <p:cNvPr id="8" name="Picture 7">
            <a:extLst>
              <a:ext uri="{FF2B5EF4-FFF2-40B4-BE49-F238E27FC236}">
                <a16:creationId xmlns:a16="http://schemas.microsoft.com/office/drawing/2014/main" id="{F514006B-C113-C84E-AB50-3ED5DD17E3A3}"/>
              </a:ext>
            </a:extLst>
          </p:cNvPr>
          <p:cNvPicPr>
            <a:picLocks noChangeAspect="1"/>
          </p:cNvPicPr>
          <p:nvPr/>
        </p:nvPicPr>
        <p:blipFill>
          <a:blip r:embed="rId3"/>
          <a:stretch>
            <a:fillRect/>
          </a:stretch>
        </p:blipFill>
        <p:spPr>
          <a:xfrm>
            <a:off x="94923" y="1143000"/>
            <a:ext cx="3892149" cy="2286000"/>
          </a:xfrm>
          <a:prstGeom prst="rect">
            <a:avLst/>
          </a:prstGeom>
          <a:ln w="50800">
            <a:solidFill>
              <a:schemeClr val="accent1"/>
            </a:solidFill>
            <a:extLst>
              <a:ext uri="{C807C97D-BFC1-408E-A445-0C87EB9F89A2}">
                <ask:lineSketchStyleProps xmlns:ask="http://schemas.microsoft.com/office/drawing/2018/sketchyshapes" sd="1219033472">
                  <a:custGeom>
                    <a:avLst/>
                    <a:gdLst>
                      <a:gd name="connsiteX0" fmla="*/ 0 w 3738399"/>
                      <a:gd name="connsiteY0" fmla="*/ 0 h 2195697"/>
                      <a:gd name="connsiteX1" fmla="*/ 585683 w 3738399"/>
                      <a:gd name="connsiteY1" fmla="*/ 0 h 2195697"/>
                      <a:gd name="connsiteX2" fmla="*/ 1133981 w 3738399"/>
                      <a:gd name="connsiteY2" fmla="*/ 0 h 2195697"/>
                      <a:gd name="connsiteX3" fmla="*/ 1794432 w 3738399"/>
                      <a:gd name="connsiteY3" fmla="*/ 0 h 2195697"/>
                      <a:gd name="connsiteX4" fmla="*/ 2417498 w 3738399"/>
                      <a:gd name="connsiteY4" fmla="*/ 0 h 2195697"/>
                      <a:gd name="connsiteX5" fmla="*/ 3040565 w 3738399"/>
                      <a:gd name="connsiteY5" fmla="*/ 0 h 2195697"/>
                      <a:gd name="connsiteX6" fmla="*/ 3738399 w 3738399"/>
                      <a:gd name="connsiteY6" fmla="*/ 0 h 2195697"/>
                      <a:gd name="connsiteX7" fmla="*/ 3738399 w 3738399"/>
                      <a:gd name="connsiteY7" fmla="*/ 570881 h 2195697"/>
                      <a:gd name="connsiteX8" fmla="*/ 3738399 w 3738399"/>
                      <a:gd name="connsiteY8" fmla="*/ 1075892 h 2195697"/>
                      <a:gd name="connsiteX9" fmla="*/ 3738399 w 3738399"/>
                      <a:gd name="connsiteY9" fmla="*/ 1646773 h 2195697"/>
                      <a:gd name="connsiteX10" fmla="*/ 3738399 w 3738399"/>
                      <a:gd name="connsiteY10" fmla="*/ 2195697 h 2195697"/>
                      <a:gd name="connsiteX11" fmla="*/ 3077949 w 3738399"/>
                      <a:gd name="connsiteY11" fmla="*/ 2195697 h 2195697"/>
                      <a:gd name="connsiteX12" fmla="*/ 2417498 w 3738399"/>
                      <a:gd name="connsiteY12" fmla="*/ 2195697 h 2195697"/>
                      <a:gd name="connsiteX13" fmla="*/ 1719664 w 3738399"/>
                      <a:gd name="connsiteY13" fmla="*/ 2195697 h 2195697"/>
                      <a:gd name="connsiteX14" fmla="*/ 1133981 w 3738399"/>
                      <a:gd name="connsiteY14" fmla="*/ 2195697 h 2195697"/>
                      <a:gd name="connsiteX15" fmla="*/ 0 w 3738399"/>
                      <a:gd name="connsiteY15" fmla="*/ 2195697 h 2195697"/>
                      <a:gd name="connsiteX16" fmla="*/ 0 w 3738399"/>
                      <a:gd name="connsiteY16" fmla="*/ 1690687 h 2195697"/>
                      <a:gd name="connsiteX17" fmla="*/ 0 w 3738399"/>
                      <a:gd name="connsiteY17" fmla="*/ 1141762 h 2195697"/>
                      <a:gd name="connsiteX18" fmla="*/ 0 w 3738399"/>
                      <a:gd name="connsiteY18" fmla="*/ 570881 h 2195697"/>
                      <a:gd name="connsiteX19" fmla="*/ 0 w 3738399"/>
                      <a:gd name="connsiteY19" fmla="*/ 0 h 219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8399" h="2195697" fill="none" extrusionOk="0">
                        <a:moveTo>
                          <a:pt x="0" y="0"/>
                        </a:moveTo>
                        <a:cubicBezTo>
                          <a:pt x="223505" y="-12115"/>
                          <a:pt x="380890" y="-733"/>
                          <a:pt x="585683" y="0"/>
                        </a:cubicBezTo>
                        <a:cubicBezTo>
                          <a:pt x="790476" y="733"/>
                          <a:pt x="912962" y="-3939"/>
                          <a:pt x="1133981" y="0"/>
                        </a:cubicBezTo>
                        <a:cubicBezTo>
                          <a:pt x="1355000" y="3939"/>
                          <a:pt x="1650427" y="-9111"/>
                          <a:pt x="1794432" y="0"/>
                        </a:cubicBezTo>
                        <a:cubicBezTo>
                          <a:pt x="1938437" y="9111"/>
                          <a:pt x="2241699" y="-303"/>
                          <a:pt x="2417498" y="0"/>
                        </a:cubicBezTo>
                        <a:cubicBezTo>
                          <a:pt x="2593297" y="303"/>
                          <a:pt x="2769846" y="-17238"/>
                          <a:pt x="3040565" y="0"/>
                        </a:cubicBezTo>
                        <a:cubicBezTo>
                          <a:pt x="3311284" y="17238"/>
                          <a:pt x="3526665" y="-2830"/>
                          <a:pt x="3738399" y="0"/>
                        </a:cubicBezTo>
                        <a:cubicBezTo>
                          <a:pt x="3723135" y="124461"/>
                          <a:pt x="3722545" y="335187"/>
                          <a:pt x="3738399" y="570881"/>
                        </a:cubicBezTo>
                        <a:cubicBezTo>
                          <a:pt x="3754253" y="806575"/>
                          <a:pt x="3762577" y="952731"/>
                          <a:pt x="3738399" y="1075892"/>
                        </a:cubicBezTo>
                        <a:cubicBezTo>
                          <a:pt x="3714221" y="1199053"/>
                          <a:pt x="3742555" y="1436246"/>
                          <a:pt x="3738399" y="1646773"/>
                        </a:cubicBezTo>
                        <a:cubicBezTo>
                          <a:pt x="3734243" y="1857300"/>
                          <a:pt x="3713224" y="2052519"/>
                          <a:pt x="3738399" y="2195697"/>
                        </a:cubicBezTo>
                        <a:cubicBezTo>
                          <a:pt x="3443221" y="2215336"/>
                          <a:pt x="3370007" y="2192811"/>
                          <a:pt x="3077949" y="2195697"/>
                        </a:cubicBezTo>
                        <a:cubicBezTo>
                          <a:pt x="2785891" y="2198584"/>
                          <a:pt x="2720056" y="2193510"/>
                          <a:pt x="2417498" y="2195697"/>
                        </a:cubicBezTo>
                        <a:cubicBezTo>
                          <a:pt x="2114940" y="2197884"/>
                          <a:pt x="1988678" y="2172638"/>
                          <a:pt x="1719664" y="2195697"/>
                        </a:cubicBezTo>
                        <a:cubicBezTo>
                          <a:pt x="1450650" y="2218756"/>
                          <a:pt x="1292951" y="2180049"/>
                          <a:pt x="1133981" y="2195697"/>
                        </a:cubicBezTo>
                        <a:cubicBezTo>
                          <a:pt x="975011" y="2211345"/>
                          <a:pt x="248110" y="2163837"/>
                          <a:pt x="0" y="2195697"/>
                        </a:cubicBezTo>
                        <a:cubicBezTo>
                          <a:pt x="14741" y="2043049"/>
                          <a:pt x="-932" y="1803670"/>
                          <a:pt x="0" y="1690687"/>
                        </a:cubicBezTo>
                        <a:cubicBezTo>
                          <a:pt x="932" y="1577704"/>
                          <a:pt x="-3294" y="1313291"/>
                          <a:pt x="0" y="1141762"/>
                        </a:cubicBezTo>
                        <a:cubicBezTo>
                          <a:pt x="3294" y="970234"/>
                          <a:pt x="19721" y="740957"/>
                          <a:pt x="0" y="570881"/>
                        </a:cubicBezTo>
                        <a:cubicBezTo>
                          <a:pt x="-19721" y="400805"/>
                          <a:pt x="23964" y="124281"/>
                          <a:pt x="0" y="0"/>
                        </a:cubicBezTo>
                        <a:close/>
                      </a:path>
                      <a:path w="3738399" h="2195697" stroke="0" extrusionOk="0">
                        <a:moveTo>
                          <a:pt x="0" y="0"/>
                        </a:moveTo>
                        <a:cubicBezTo>
                          <a:pt x="178186" y="-9672"/>
                          <a:pt x="387515" y="-4749"/>
                          <a:pt x="585683" y="0"/>
                        </a:cubicBezTo>
                        <a:cubicBezTo>
                          <a:pt x="783851" y="4749"/>
                          <a:pt x="858681" y="11763"/>
                          <a:pt x="1096597" y="0"/>
                        </a:cubicBezTo>
                        <a:cubicBezTo>
                          <a:pt x="1334513" y="-11763"/>
                          <a:pt x="1592098" y="28038"/>
                          <a:pt x="1794432" y="0"/>
                        </a:cubicBezTo>
                        <a:cubicBezTo>
                          <a:pt x="1996766" y="-28038"/>
                          <a:pt x="2255522" y="1116"/>
                          <a:pt x="2380114" y="0"/>
                        </a:cubicBezTo>
                        <a:cubicBezTo>
                          <a:pt x="2504706" y="-1116"/>
                          <a:pt x="2847785" y="-27866"/>
                          <a:pt x="2965797" y="0"/>
                        </a:cubicBezTo>
                        <a:cubicBezTo>
                          <a:pt x="3083809" y="27866"/>
                          <a:pt x="3423812" y="-26937"/>
                          <a:pt x="3738399" y="0"/>
                        </a:cubicBezTo>
                        <a:cubicBezTo>
                          <a:pt x="3741377" y="217907"/>
                          <a:pt x="3756706" y="353200"/>
                          <a:pt x="3738399" y="505010"/>
                        </a:cubicBezTo>
                        <a:cubicBezTo>
                          <a:pt x="3720093" y="656820"/>
                          <a:pt x="3719063" y="920299"/>
                          <a:pt x="3738399" y="1053935"/>
                        </a:cubicBezTo>
                        <a:cubicBezTo>
                          <a:pt x="3757735" y="1187571"/>
                          <a:pt x="3762986" y="1360339"/>
                          <a:pt x="3738399" y="1558945"/>
                        </a:cubicBezTo>
                        <a:cubicBezTo>
                          <a:pt x="3713813" y="1757551"/>
                          <a:pt x="3741626" y="1957331"/>
                          <a:pt x="3738399" y="2195697"/>
                        </a:cubicBezTo>
                        <a:cubicBezTo>
                          <a:pt x="3452212" y="2165887"/>
                          <a:pt x="3312124" y="2206552"/>
                          <a:pt x="3115333" y="2195697"/>
                        </a:cubicBezTo>
                        <a:cubicBezTo>
                          <a:pt x="2918542" y="2184842"/>
                          <a:pt x="2680239" y="2170284"/>
                          <a:pt x="2529650" y="2195697"/>
                        </a:cubicBezTo>
                        <a:cubicBezTo>
                          <a:pt x="2379061" y="2221110"/>
                          <a:pt x="2074929" y="2200989"/>
                          <a:pt x="1831816" y="2195697"/>
                        </a:cubicBezTo>
                        <a:cubicBezTo>
                          <a:pt x="1588703" y="2190405"/>
                          <a:pt x="1353547" y="2207786"/>
                          <a:pt x="1133981" y="2195697"/>
                        </a:cubicBezTo>
                        <a:cubicBezTo>
                          <a:pt x="914415" y="2183608"/>
                          <a:pt x="732043" y="2218443"/>
                          <a:pt x="585683" y="2195697"/>
                        </a:cubicBezTo>
                        <a:cubicBezTo>
                          <a:pt x="439323" y="2172951"/>
                          <a:pt x="227289" y="2196401"/>
                          <a:pt x="0" y="2195697"/>
                        </a:cubicBezTo>
                        <a:cubicBezTo>
                          <a:pt x="-24825" y="2048742"/>
                          <a:pt x="-7833" y="1856091"/>
                          <a:pt x="0" y="1602859"/>
                        </a:cubicBezTo>
                        <a:cubicBezTo>
                          <a:pt x="7833" y="1349627"/>
                          <a:pt x="-3566" y="1220370"/>
                          <a:pt x="0" y="1119805"/>
                        </a:cubicBezTo>
                        <a:cubicBezTo>
                          <a:pt x="3566" y="1019240"/>
                          <a:pt x="19052" y="789635"/>
                          <a:pt x="0" y="614795"/>
                        </a:cubicBezTo>
                        <a:cubicBezTo>
                          <a:pt x="-19052" y="439955"/>
                          <a:pt x="3273" y="235007"/>
                          <a:pt x="0" y="0"/>
                        </a:cubicBezTo>
                        <a:close/>
                      </a:path>
                    </a:pathLst>
                  </a:custGeom>
                  <ask:type>
                    <ask:lineSketchNone/>
                  </ask:type>
                </ask:lineSketchStyleProps>
              </a:ext>
            </a:extLst>
          </a:ln>
        </p:spPr>
      </p:pic>
      <p:pic>
        <p:nvPicPr>
          <p:cNvPr id="9" name="Picture 8">
            <a:extLst>
              <a:ext uri="{FF2B5EF4-FFF2-40B4-BE49-F238E27FC236}">
                <a16:creationId xmlns:a16="http://schemas.microsoft.com/office/drawing/2014/main" id="{46115FD2-5432-6249-950E-06B346240E0D}"/>
              </a:ext>
            </a:extLst>
          </p:cNvPr>
          <p:cNvPicPr>
            <a:picLocks noChangeAspect="1"/>
          </p:cNvPicPr>
          <p:nvPr/>
        </p:nvPicPr>
        <p:blipFill>
          <a:blip r:embed="rId4"/>
          <a:stretch>
            <a:fillRect/>
          </a:stretch>
        </p:blipFill>
        <p:spPr>
          <a:xfrm>
            <a:off x="4153652" y="3588193"/>
            <a:ext cx="3967401" cy="2286000"/>
          </a:xfrm>
          <a:prstGeom prst="rect">
            <a:avLst/>
          </a:prstGeom>
          <a:ln w="50800">
            <a:solidFill>
              <a:schemeClr val="accent1"/>
            </a:solidFill>
          </a:ln>
        </p:spPr>
      </p:pic>
      <p:pic>
        <p:nvPicPr>
          <p:cNvPr id="10" name="Picture 9">
            <a:extLst>
              <a:ext uri="{FF2B5EF4-FFF2-40B4-BE49-F238E27FC236}">
                <a16:creationId xmlns:a16="http://schemas.microsoft.com/office/drawing/2014/main" id="{6AD50D28-C9DE-7B42-8778-208D2AF853FE}"/>
              </a:ext>
            </a:extLst>
          </p:cNvPr>
          <p:cNvPicPr>
            <a:picLocks noChangeAspect="1"/>
          </p:cNvPicPr>
          <p:nvPr/>
        </p:nvPicPr>
        <p:blipFill>
          <a:blip r:embed="rId5"/>
          <a:stretch>
            <a:fillRect/>
          </a:stretch>
        </p:blipFill>
        <p:spPr>
          <a:xfrm>
            <a:off x="94923" y="3588193"/>
            <a:ext cx="3868917" cy="2286000"/>
          </a:xfrm>
          <a:prstGeom prst="rect">
            <a:avLst/>
          </a:prstGeom>
          <a:ln w="50800">
            <a:solidFill>
              <a:schemeClr val="accent1"/>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1413751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37</a:t>
            </a:fld>
            <a:endParaRPr lang="en-US"/>
          </a:p>
        </p:txBody>
      </p:sp>
    </p:spTree>
    <p:extLst>
      <p:ext uri="{BB962C8B-B14F-4D97-AF65-F5344CB8AC3E}">
        <p14:creationId xmlns:p14="http://schemas.microsoft.com/office/powerpoint/2010/main" val="1077723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t>If trees are too shallow it can still </a:t>
            </a:r>
            <a:r>
              <a:rPr lang="en-US" dirty="0">
                <a:solidFill>
                  <a:schemeClr val="tx2">
                    <a:lumMod val="60000"/>
                    <a:lumOff val="40000"/>
                  </a:schemeClr>
                </a:solidFill>
              </a:rPr>
              <a:t>underfit</a:t>
            </a:r>
            <a:r>
              <a:rPr lang="en-US" dirty="0"/>
              <a:t>. </a:t>
            </a:r>
          </a:p>
          <a:p>
            <a:pPr marL="457200" indent="-457200">
              <a:buFont typeface="Arial" charset="0"/>
              <a:buChar char="•"/>
            </a:pPr>
            <a:r>
              <a:rPr lang="en-US" dirty="0"/>
              <a:t>Still some </a:t>
            </a:r>
            <a:r>
              <a:rPr lang="en-US" dirty="0">
                <a:solidFill>
                  <a:schemeClr val="tx2">
                    <a:lumMod val="60000"/>
                    <a:lumOff val="40000"/>
                  </a:schemeClr>
                </a:solidFill>
              </a:rPr>
              <a:t>overfitting</a:t>
            </a:r>
            <a:r>
              <a:rPr lang="en-US" dirty="0"/>
              <a:t> if the trees are too large. </a:t>
            </a:r>
          </a:p>
          <a:p>
            <a:pPr marL="457200" indent="-457200">
              <a:buFont typeface="Arial" charset="0"/>
              <a:buChar char="•"/>
            </a:pPr>
            <a:r>
              <a:rPr lang="en-US" dirty="0">
                <a:solidFill>
                  <a:schemeClr val="tx2">
                    <a:lumMod val="60000"/>
                    <a:lumOff val="40000"/>
                  </a:schemeClr>
                </a:solidFill>
              </a:rPr>
              <a:t>Interpretability</a:t>
            </a:r>
            <a:r>
              <a:rPr lang="en-US" dirty="0"/>
              <a:t>: </a:t>
            </a:r>
          </a:p>
          <a:p>
            <a:pPr marL="469900"/>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171729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Case of underfitting </a:t>
            </a: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5865"/>
            <a:ext cx="12192000" cy="4064000"/>
          </a:xfrm>
          <a:prstGeom prst="rect">
            <a:avLst/>
          </a:prstGeom>
        </p:spPr>
      </p:pic>
      <p:sp>
        <p:nvSpPr>
          <p:cNvPr id="5" name="Content Placeholder 2">
            <a:extLst>
              <a:ext uri="{FF2B5EF4-FFF2-40B4-BE49-F238E27FC236}">
                <a16:creationId xmlns:a16="http://schemas.microsoft.com/office/drawing/2014/main" id="{E59CAE74-FF24-5E47-99D8-E9D949655082}"/>
              </a:ext>
            </a:extLst>
          </p:cNvPr>
          <p:cNvSpPr>
            <a:spLocks noGrp="1"/>
          </p:cNvSpPr>
          <p:nvPr>
            <p:ph idx="1"/>
          </p:nvPr>
        </p:nvSpPr>
        <p:spPr>
          <a:xfrm>
            <a:off x="833415" y="1177758"/>
            <a:ext cx="10327008" cy="2111143"/>
          </a:xfrm>
        </p:spPr>
        <p:txBody>
          <a:bodyPr/>
          <a:lstStyle/>
          <a:p>
            <a:r>
              <a:rPr lang="en-US" sz="2600" dirty="0"/>
              <a:t>Consider the dataset below. To capture the pattern we need deeper tree. </a:t>
            </a:r>
          </a:p>
          <a:p>
            <a:endParaRPr lang="en-US" sz="2600" dirty="0"/>
          </a:p>
        </p:txBody>
      </p:sp>
    </p:spTree>
    <p:extLst>
      <p:ext uri="{BB962C8B-B14F-4D97-AF65-F5344CB8AC3E}">
        <p14:creationId xmlns:p14="http://schemas.microsoft.com/office/powerpoint/2010/main" val="335993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b="1" dirty="0"/>
              <a:t>Review of Decision Trees</a:t>
            </a:r>
          </a:p>
          <a:p>
            <a:pPr marL="457200" indent="-457200">
              <a:spcAft>
                <a:spcPts val="1800"/>
              </a:spcAft>
              <a:buFont typeface="Arial" charset="0"/>
              <a:buChar char="•"/>
            </a:pPr>
            <a:r>
              <a:rPr lang="en-US" dirty="0"/>
              <a:t>Bagging</a:t>
            </a:r>
          </a:p>
          <a:p>
            <a:pPr marL="457200" indent="-457200">
              <a:spcAft>
                <a:spcPts val="1800"/>
              </a:spcAft>
              <a:buFont typeface="Arial" charset="0"/>
              <a:buChar char="•"/>
            </a:pPr>
            <a:r>
              <a:rPr lang="en-US" dirty="0"/>
              <a:t>Out of Bag Error (OOB) </a:t>
            </a:r>
          </a:p>
          <a:p>
            <a:pPr marL="457200" indent="-457200">
              <a:spcAft>
                <a:spcPts val="1800"/>
              </a:spcAft>
              <a:buFont typeface="Arial" charset="0"/>
              <a:buChar char="•"/>
            </a:pPr>
            <a:r>
              <a:rPr lang="en-US" dirty="0"/>
              <a:t>Variable Importance</a:t>
            </a:r>
          </a:p>
        </p:txBody>
      </p:sp>
      <p:sp>
        <p:nvSpPr>
          <p:cNvPr id="4" name="Slide Number Placeholder 3"/>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491636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Case of underfitting </a:t>
            </a:r>
          </a:p>
        </p:txBody>
      </p:sp>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61275"/>
            <a:ext cx="12192000" cy="4064000"/>
          </a:xfrm>
          <a:prstGeom prst="rect">
            <a:avLst/>
          </a:prstGeom>
        </p:spPr>
      </p:pic>
      <p:sp>
        <p:nvSpPr>
          <p:cNvPr id="5" name="Content Placeholder 2">
            <a:extLst>
              <a:ext uri="{FF2B5EF4-FFF2-40B4-BE49-F238E27FC236}">
                <a16:creationId xmlns:a16="http://schemas.microsoft.com/office/drawing/2014/main" id="{0FB4D937-3111-CB4D-BEAD-D3955C84E493}"/>
              </a:ext>
            </a:extLst>
          </p:cNvPr>
          <p:cNvSpPr>
            <a:spLocks noGrp="1"/>
          </p:cNvSpPr>
          <p:nvPr>
            <p:ph idx="1"/>
          </p:nvPr>
        </p:nvSpPr>
        <p:spPr>
          <a:xfrm>
            <a:off x="741975" y="983807"/>
            <a:ext cx="10327008" cy="2111143"/>
          </a:xfrm>
        </p:spPr>
        <p:txBody>
          <a:bodyPr/>
          <a:lstStyle/>
          <a:p>
            <a:r>
              <a:rPr lang="en-US" sz="2600" dirty="0"/>
              <a:t>Here we fit 100 trees using bootstrapped samples. Even with multiple estimators, the shallow tree will not be able to capture the real pattern. </a:t>
            </a:r>
          </a:p>
          <a:p>
            <a:endParaRPr lang="en-US" sz="2600" dirty="0"/>
          </a:p>
        </p:txBody>
      </p:sp>
    </p:spTree>
    <p:extLst>
      <p:ext uri="{BB962C8B-B14F-4D97-AF65-F5344CB8AC3E}">
        <p14:creationId xmlns:p14="http://schemas.microsoft.com/office/powerpoint/2010/main" val="7784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t>If trees are too shallow it can still underfit. </a:t>
            </a:r>
          </a:p>
          <a:p>
            <a:pPr marL="457200" indent="-457200">
              <a:buFont typeface="Arial" charset="0"/>
              <a:buChar char="•"/>
            </a:pPr>
            <a:r>
              <a:rPr lang="en-US" dirty="0"/>
              <a:t>Still some overfitting if the trees are too large.</a:t>
            </a:r>
          </a:p>
          <a:p>
            <a:pPr marL="457200" indent="-457200">
              <a:buFont typeface="Arial" charset="0"/>
              <a:buChar char="•"/>
            </a:pPr>
            <a:endParaRPr lang="en-US" dirty="0"/>
          </a:p>
          <a:p>
            <a:pPr algn="ctr"/>
            <a:r>
              <a:rPr lang="en-US" sz="8800" b="1" dirty="0">
                <a:solidFill>
                  <a:schemeClr val="tx2">
                    <a:lumMod val="60000"/>
                    <a:lumOff val="40000"/>
                  </a:schemeClr>
                </a:solidFill>
              </a:rPr>
              <a:t>Cross Validation </a:t>
            </a:r>
          </a:p>
          <a:p>
            <a:pPr algn="ctr"/>
            <a:endParaRPr lang="en-US" b="1" dirty="0">
              <a:solidFill>
                <a:srgbClr val="C00000"/>
              </a:solidFill>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599128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Review of Decision Trees</a:t>
            </a:r>
          </a:p>
          <a:p>
            <a:pPr marL="457200" indent="-457200">
              <a:spcAft>
                <a:spcPts val="1800"/>
              </a:spcAft>
              <a:buFont typeface="Arial" charset="0"/>
              <a:buChar char="•"/>
            </a:pPr>
            <a:r>
              <a:rPr lang="en-US" dirty="0"/>
              <a:t>Bagging</a:t>
            </a:r>
          </a:p>
          <a:p>
            <a:pPr marL="457200" indent="-457200">
              <a:spcAft>
                <a:spcPts val="1800"/>
              </a:spcAft>
              <a:buFont typeface="Arial" charset="0"/>
              <a:buChar char="•"/>
            </a:pPr>
            <a:r>
              <a:rPr lang="en-US" b="1" dirty="0"/>
              <a:t>Out of Bag Error (OOB) </a:t>
            </a:r>
          </a:p>
          <a:p>
            <a:pPr marL="457200" indent="-457200">
              <a:spcAft>
                <a:spcPts val="1800"/>
              </a:spcAft>
              <a:buFont typeface="Arial" charset="0"/>
              <a:buChar char="•"/>
            </a:pPr>
            <a:r>
              <a:rPr lang="en-US" dirty="0"/>
              <a:t>Variable Importance</a:t>
            </a:r>
          </a:p>
        </p:txBody>
      </p:sp>
      <p:sp>
        <p:nvSpPr>
          <p:cNvPr id="4" name="Slide Number Placeholder 3"/>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2054361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43</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78325591"/>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14</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11</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35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78325591"/>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77049"/>
                          </a:stretch>
                        </a:blipFill>
                      </a:tcPr>
                    </a:tc>
                    <a:tc>
                      <a:txBody>
                        <a:bodyPr/>
                        <a:lstStyle/>
                        <a:p>
                          <a:endParaRPr lang="en-US"/>
                        </a:p>
                      </a:txBody>
                      <a:tcPr>
                        <a:blipFill rotWithShape="0">
                          <a:blip r:embed="rId3"/>
                          <a:stretch>
                            <a:fillRect l="-100714" t="-106557" r="-3571" b="-677049"/>
                          </a:stretch>
                        </a:blipFill>
                      </a:tcPr>
                    </a:tc>
                  </a:tr>
                  <a:tr h="370840">
                    <a:tc>
                      <a:txBody>
                        <a:bodyPr/>
                        <a:lstStyle/>
                        <a:p>
                          <a:endParaRPr lang="en-US"/>
                        </a:p>
                      </a:txBody>
                      <a:tcPr>
                        <a:blipFill rotWithShape="0">
                          <a:blip r:embed="rId3"/>
                          <a:stretch>
                            <a:fillRect l="-714" t="-206557" r="-103571" b="-577049"/>
                          </a:stretch>
                        </a:blipFill>
                      </a:tcPr>
                    </a:tc>
                    <a:tc>
                      <a:txBody>
                        <a:bodyPr/>
                        <a:lstStyle/>
                        <a:p>
                          <a:endParaRPr lang="en-US"/>
                        </a:p>
                      </a:txBody>
                      <a:tcPr>
                        <a:blipFill rotWithShape="0">
                          <a:blip r:embed="rId3"/>
                          <a:stretch>
                            <a:fillRect l="-100714" t="-206557" r="-3571" b="-577049"/>
                          </a:stretch>
                        </a:blipFill>
                      </a:tcPr>
                    </a:tc>
                  </a:tr>
                  <a:tr h="370840">
                    <a:tc>
                      <a:txBody>
                        <a:bodyPr/>
                        <a:lstStyle/>
                        <a:p>
                          <a:endParaRPr lang="en-US"/>
                        </a:p>
                      </a:txBody>
                      <a:tcPr>
                        <a:blipFill rotWithShape="0">
                          <a:blip r:embed="rId3"/>
                          <a:stretch>
                            <a:fillRect l="-714" t="-306557" r="-103571" b="-477049"/>
                          </a:stretch>
                        </a:blipFill>
                      </a:tcPr>
                    </a:tc>
                    <a:tc>
                      <a:txBody>
                        <a:bodyPr/>
                        <a:lstStyle/>
                        <a:p>
                          <a:endParaRPr lang="en-US"/>
                        </a:p>
                      </a:txBody>
                      <a:tcPr>
                        <a:blipFill rotWithShape="0">
                          <a:blip r:embed="rId3"/>
                          <a:stretch>
                            <a:fillRect l="-100714" t="-306557" r="-3571" b="-477049"/>
                          </a:stretch>
                        </a:blipFill>
                      </a:tcPr>
                    </a:tc>
                  </a:tr>
                  <a:tr h="370840">
                    <a:tc>
                      <a:txBody>
                        <a:bodyPr/>
                        <a:lstStyle/>
                        <a:p>
                          <a:endParaRPr lang="en-US"/>
                        </a:p>
                      </a:txBody>
                      <a:tcPr>
                        <a:blipFill rotWithShape="0">
                          <a:blip r:embed="rId3"/>
                          <a:stretch>
                            <a:fillRect l="-714" t="-406557" r="-103571" b="-377049"/>
                          </a:stretch>
                        </a:blipFill>
                      </a:tcPr>
                    </a:tc>
                    <a:tc>
                      <a:txBody>
                        <a:bodyPr/>
                        <a:lstStyle/>
                        <a:p>
                          <a:endParaRPr lang="en-US"/>
                        </a:p>
                      </a:txBody>
                      <a:tcPr>
                        <a:blipFill rotWithShape="0">
                          <a:blip r:embed="rId3"/>
                          <a:stretch>
                            <a:fillRect l="-100714" t="-406557" r="-3571" b="-377049"/>
                          </a:stretch>
                        </a:blipFill>
                      </a:tcPr>
                    </a:tc>
                  </a:tr>
                  <a:tr h="370840">
                    <a:tc>
                      <a:txBody>
                        <a:bodyPr/>
                        <a:lstStyle/>
                        <a:p>
                          <a:endParaRPr lang="en-US"/>
                        </a:p>
                      </a:txBody>
                      <a:tcPr>
                        <a:blipFill rotWithShape="0">
                          <a:blip r:embed="rId3"/>
                          <a:stretch>
                            <a:fillRect l="-714" t="-506557" r="-103571" b="-277049"/>
                          </a:stretch>
                        </a:blipFill>
                      </a:tcPr>
                    </a:tc>
                    <a:tc>
                      <a:txBody>
                        <a:bodyPr/>
                        <a:lstStyle/>
                        <a:p>
                          <a:endParaRPr lang="en-US"/>
                        </a:p>
                      </a:txBody>
                      <a:tcPr>
                        <a:blipFill rotWithShape="0">
                          <a:blip r:embed="rId3"/>
                          <a:stretch>
                            <a:fillRect l="-100714" t="-506557" r="-3571" b="-277049"/>
                          </a:stretch>
                        </a:blipFill>
                      </a:tcPr>
                    </a:tc>
                  </a:tr>
                  <a:tr h="640080">
                    <a:tc>
                      <a:txBody>
                        <a:bodyPr/>
                        <a:lstStyle/>
                        <a:p>
                          <a:endParaRPr lang="en-US"/>
                        </a:p>
                      </a:txBody>
                      <a:tcPr>
                        <a:blipFill rotWithShape="0">
                          <a:blip r:embed="rId3"/>
                          <a:stretch>
                            <a:fillRect l="-714" t="-352381" r="-103571" b="-60952"/>
                          </a:stretch>
                        </a:blipFill>
                      </a:tcPr>
                    </a:tc>
                    <a:tc>
                      <a:txBody>
                        <a:bodyPr/>
                        <a:lstStyle/>
                        <a:p>
                          <a:endParaRPr lang="en-US"/>
                        </a:p>
                      </a:txBody>
                      <a:tcPr>
                        <a:blipFill rotWithShape="0">
                          <a:blip r:embed="rId3"/>
                          <a:stretch>
                            <a:fillRect l="-100714" t="-352381" r="-3571" b="-60952"/>
                          </a:stretch>
                        </a:blipFill>
                      </a:tcPr>
                    </a:tc>
                  </a:tr>
                  <a:tr h="370840">
                    <a:tc>
                      <a:txBody>
                        <a:bodyPr/>
                        <a:lstStyle/>
                        <a:p>
                          <a:endParaRPr lang="en-US"/>
                        </a:p>
                      </a:txBody>
                      <a:tcPr>
                        <a:blipFill rotWithShape="0">
                          <a:blip r:embed="rId3"/>
                          <a:stretch>
                            <a:fillRect l="-714" t="-778689" r="-103571" b="-4918"/>
                          </a:stretch>
                        </a:blipFill>
                      </a:tcPr>
                    </a:tc>
                    <a:tc>
                      <a:txBody>
                        <a:bodyPr/>
                        <a:lstStyle/>
                        <a:p>
                          <a:endParaRPr lang="en-US"/>
                        </a:p>
                      </a:txBody>
                      <a:tcPr>
                        <a:blipFill rotWithShape="0">
                          <a:blip r:embed="rId3"/>
                          <a:stretch>
                            <a:fillRect l="-100714" t="-778689" r="-3571" b="-4918"/>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6" name="Picture 15"/>
          <p:cNvPicPr>
            <a:picLocks noChangeAspect="1"/>
          </p:cNvPicPr>
          <p:nvPr/>
        </p:nvPicPr>
        <p:blipFill>
          <a:blip r:embed="rId4"/>
          <a:stretch>
            <a:fillRect/>
          </a:stretch>
        </p:blipFill>
        <p:spPr>
          <a:xfrm>
            <a:off x="6842380" y="2499011"/>
            <a:ext cx="2737942" cy="2386584"/>
          </a:xfrm>
          <a:prstGeom prst="rect">
            <a:avLst/>
          </a:prstGeom>
        </p:spPr>
      </p:pic>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ext uri="{D42A27DB-BD31-4B8C-83A1-F6EECF244321}">
                    <p14:modId xmlns:p14="http://schemas.microsoft.com/office/powerpoint/2010/main" val="189143598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189143598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5"/>
                          <a:stretch>
                            <a:fillRect l="-709" t="-106557" r="-102128" b="-677049"/>
                          </a:stretch>
                        </a:blipFill>
                      </a:tcPr>
                    </a:tc>
                    <a:tc>
                      <a:txBody>
                        <a:bodyPr/>
                        <a:lstStyle/>
                        <a:p>
                          <a:endParaRPr lang="en-US"/>
                        </a:p>
                      </a:txBody>
                      <a:tcPr>
                        <a:blipFill rotWithShape="0">
                          <a:blip r:embed="rId5"/>
                          <a:stretch>
                            <a:fillRect l="-101429" t="-106557" r="-2857" b="-677049"/>
                          </a:stretch>
                        </a:blipFill>
                      </a:tcPr>
                    </a:tc>
                  </a:tr>
                  <a:tr h="370840">
                    <a:tc>
                      <a:txBody>
                        <a:bodyPr/>
                        <a:lstStyle/>
                        <a:p>
                          <a:endParaRPr lang="en-US"/>
                        </a:p>
                      </a:txBody>
                      <a:tcPr>
                        <a:blipFill rotWithShape="0">
                          <a:blip r:embed="rId5"/>
                          <a:stretch>
                            <a:fillRect l="-709" t="-206557" r="-102128" b="-577049"/>
                          </a:stretch>
                        </a:blipFill>
                      </a:tcPr>
                    </a:tc>
                    <a:tc>
                      <a:txBody>
                        <a:bodyPr/>
                        <a:lstStyle/>
                        <a:p>
                          <a:endParaRPr lang="en-US"/>
                        </a:p>
                      </a:txBody>
                      <a:tcPr>
                        <a:blipFill rotWithShape="0">
                          <a:blip r:embed="rId5"/>
                          <a:stretch>
                            <a:fillRect l="-101429" t="-206557" r="-2857" b="-577049"/>
                          </a:stretch>
                        </a:blipFill>
                      </a:tcPr>
                    </a:tc>
                  </a:tr>
                  <a:tr h="370840">
                    <a:tc>
                      <a:txBody>
                        <a:bodyPr/>
                        <a:lstStyle/>
                        <a:p>
                          <a:endParaRPr lang="en-US"/>
                        </a:p>
                      </a:txBody>
                      <a:tcPr>
                        <a:blipFill rotWithShape="0">
                          <a:blip r:embed="rId5"/>
                          <a:stretch>
                            <a:fillRect l="-709" t="-306557" r="-102128" b="-477049"/>
                          </a:stretch>
                        </a:blipFill>
                      </a:tcPr>
                    </a:tc>
                    <a:tc>
                      <a:txBody>
                        <a:bodyPr/>
                        <a:lstStyle/>
                        <a:p>
                          <a:endParaRPr lang="en-US"/>
                        </a:p>
                      </a:txBody>
                      <a:tcPr>
                        <a:blipFill rotWithShape="0">
                          <a:blip r:embed="rId5"/>
                          <a:stretch>
                            <a:fillRect l="-101429" t="-306557" r="-2857" b="-477049"/>
                          </a:stretch>
                        </a:blipFill>
                      </a:tcPr>
                    </a:tc>
                  </a:tr>
                  <a:tr h="370840">
                    <a:tc>
                      <a:txBody>
                        <a:bodyPr/>
                        <a:lstStyle/>
                        <a:p>
                          <a:endParaRPr lang="en-US"/>
                        </a:p>
                      </a:txBody>
                      <a:tcPr>
                        <a:blipFill rotWithShape="0">
                          <a:blip r:embed="rId5"/>
                          <a:stretch>
                            <a:fillRect l="-709" t="-406557" r="-102128" b="-377049"/>
                          </a:stretch>
                        </a:blipFill>
                      </a:tcPr>
                    </a:tc>
                    <a:tc>
                      <a:txBody>
                        <a:bodyPr/>
                        <a:lstStyle/>
                        <a:p>
                          <a:endParaRPr lang="en-US"/>
                        </a:p>
                      </a:txBody>
                      <a:tcPr>
                        <a:blipFill rotWithShape="0">
                          <a:blip r:embed="rId5"/>
                          <a:stretch>
                            <a:fillRect l="-101429" t="-406557" r="-2857" b="-377049"/>
                          </a:stretch>
                        </a:blipFill>
                      </a:tcPr>
                    </a:tc>
                  </a:tr>
                  <a:tr h="370840">
                    <a:tc>
                      <a:txBody>
                        <a:bodyPr/>
                        <a:lstStyle/>
                        <a:p>
                          <a:endParaRPr lang="en-US"/>
                        </a:p>
                      </a:txBody>
                      <a:tcPr>
                        <a:blipFill rotWithShape="0">
                          <a:blip r:embed="rId5"/>
                          <a:stretch>
                            <a:fillRect l="-709" t="-506557" r="-102128" b="-277049"/>
                          </a:stretch>
                        </a:blipFill>
                      </a:tcPr>
                    </a:tc>
                    <a:tc>
                      <a:txBody>
                        <a:bodyPr/>
                        <a:lstStyle/>
                        <a:p>
                          <a:endParaRPr lang="en-US"/>
                        </a:p>
                      </a:txBody>
                      <a:tcPr>
                        <a:blipFill rotWithShape="0">
                          <a:blip r:embed="rId5"/>
                          <a:stretch>
                            <a:fillRect l="-101429" t="-506557" r="-2857" b="-277049"/>
                          </a:stretch>
                        </a:blipFill>
                      </a:tcPr>
                    </a:tc>
                  </a:tr>
                  <a:tr h="640080">
                    <a:tc>
                      <a:txBody>
                        <a:bodyPr/>
                        <a:lstStyle/>
                        <a:p>
                          <a:endParaRPr lang="en-US"/>
                        </a:p>
                      </a:txBody>
                      <a:tcPr>
                        <a:blipFill rotWithShape="0">
                          <a:blip r:embed="rId5"/>
                          <a:stretch>
                            <a:fillRect l="-709" t="-352381" r="-102128" b="-60952"/>
                          </a:stretch>
                        </a:blipFill>
                      </a:tcPr>
                    </a:tc>
                    <a:tc>
                      <a:txBody>
                        <a:bodyPr/>
                        <a:lstStyle/>
                        <a:p>
                          <a:endParaRPr lang="en-US"/>
                        </a:p>
                      </a:txBody>
                      <a:tcPr>
                        <a:blipFill rotWithShape="0">
                          <a:blip r:embed="rId5"/>
                          <a:stretch>
                            <a:fillRect l="-101429" t="-352381" r="-2857" b="-60952"/>
                          </a:stretch>
                        </a:blipFill>
                      </a:tcPr>
                    </a:tc>
                  </a:tr>
                  <a:tr h="370840">
                    <a:tc>
                      <a:txBody>
                        <a:bodyPr/>
                        <a:lstStyle/>
                        <a:p>
                          <a:endParaRPr lang="en-US"/>
                        </a:p>
                      </a:txBody>
                      <a:tcPr>
                        <a:blipFill rotWithShape="0">
                          <a:blip r:embed="rId5"/>
                          <a:stretch>
                            <a:fillRect l="-709" t="-778689" r="-102128" b="-4918"/>
                          </a:stretch>
                        </a:blipFill>
                      </a:tcPr>
                    </a:tc>
                    <a:tc>
                      <a:txBody>
                        <a:bodyPr/>
                        <a:lstStyle/>
                        <a:p>
                          <a:endParaRPr lang="en-US"/>
                        </a:p>
                      </a:txBody>
                      <a:tcPr>
                        <a:blipFill rotWithShape="0">
                          <a:blip r:embed="rId5"/>
                          <a:stretch>
                            <a:fillRect l="-101429" t="-778689" r="-2857" b="-4918"/>
                          </a:stretch>
                        </a:blipFill>
                      </a:tcPr>
                    </a:tc>
                  </a:tr>
                </a:tbl>
              </a:graphicData>
            </a:graphic>
          </p:graphicFrame>
        </mc:Fallback>
      </mc:AlternateContent>
      <p:sp>
        <p:nvSpPr>
          <p:cNvPr id="18" name="Rectangle 17"/>
          <p:cNvSpPr/>
          <p:nvPr/>
        </p:nvSpPr>
        <p:spPr>
          <a:xfrm>
            <a:off x="6945128" y="1345668"/>
            <a:ext cx="1726755"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1</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1</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chemeClr val="accent2">
                    <a:lumMod val="75000"/>
                  </a:schemeClr>
                </a:solidFill>
                <a:latin typeface="Karla" charset="0"/>
                <a:ea typeface="Karla" charset="0"/>
                <a:cs typeface="Karla" charset="0"/>
              </a:rPr>
              <a:t>Used</a:t>
            </a:r>
            <a:r>
              <a:rPr lang="en-US" dirty="0">
                <a:solidFill>
                  <a:sysClr val="windowText" lastClr="000000"/>
                </a:solidFill>
                <a:latin typeface="Karla" charset="0"/>
                <a:ea typeface="Karla" charset="0"/>
                <a:cs typeface="Karla" charset="0"/>
              </a:rPr>
              <a:t> and </a:t>
            </a:r>
            <a:r>
              <a:rPr lang="en-US" dirty="0">
                <a:solidFill>
                  <a:schemeClr val="accent3">
                    <a:lumMod val="50000"/>
                  </a:schemeClr>
                </a:solidFill>
                <a:latin typeface="Karla" charset="0"/>
                <a:ea typeface="Karla" charset="0"/>
                <a:cs typeface="Karla" charset="0"/>
              </a:rPr>
              <a:t>unused</a:t>
            </a:r>
            <a:r>
              <a:rPr lang="en-US" dirty="0">
                <a:solidFill>
                  <a:sysClr val="windowText" lastClr="000000"/>
                </a:solidFill>
                <a:latin typeface="Karla" charset="0"/>
                <a:ea typeface="Karla" charset="0"/>
                <a:cs typeface="Karla" charset="0"/>
              </a:rPr>
              <a:t> data</a:t>
            </a:r>
          </a:p>
        </p:txBody>
      </p:sp>
    </p:spTree>
    <p:extLst>
      <p:ext uri="{BB962C8B-B14F-4D97-AF65-F5344CB8AC3E}">
        <p14:creationId xmlns:p14="http://schemas.microsoft.com/office/powerpoint/2010/main" val="54196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20" grpId="0" animBg="1"/>
      <p:bldP spid="21" grpId="0" animBg="1"/>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44</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924073148"/>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12</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43</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924073148"/>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77049"/>
                          </a:stretch>
                        </a:blipFill>
                      </a:tcPr>
                    </a:tc>
                    <a:tc>
                      <a:txBody>
                        <a:bodyPr/>
                        <a:lstStyle/>
                        <a:p>
                          <a:endParaRPr lang="en-US"/>
                        </a:p>
                      </a:txBody>
                      <a:tcPr>
                        <a:blipFill rotWithShape="0">
                          <a:blip r:embed="rId3"/>
                          <a:stretch>
                            <a:fillRect l="-100714" t="-106557" r="-3571" b="-677049"/>
                          </a:stretch>
                        </a:blipFill>
                      </a:tcPr>
                    </a:tc>
                  </a:tr>
                  <a:tr h="370840">
                    <a:tc>
                      <a:txBody>
                        <a:bodyPr/>
                        <a:lstStyle/>
                        <a:p>
                          <a:endParaRPr lang="en-US"/>
                        </a:p>
                      </a:txBody>
                      <a:tcPr>
                        <a:blipFill rotWithShape="0">
                          <a:blip r:embed="rId3"/>
                          <a:stretch>
                            <a:fillRect l="-714" t="-206557" r="-103571" b="-577049"/>
                          </a:stretch>
                        </a:blipFill>
                      </a:tcPr>
                    </a:tc>
                    <a:tc>
                      <a:txBody>
                        <a:bodyPr/>
                        <a:lstStyle/>
                        <a:p>
                          <a:endParaRPr lang="en-US"/>
                        </a:p>
                      </a:txBody>
                      <a:tcPr>
                        <a:blipFill rotWithShape="0">
                          <a:blip r:embed="rId3"/>
                          <a:stretch>
                            <a:fillRect l="-100714" t="-206557" r="-3571" b="-577049"/>
                          </a:stretch>
                        </a:blipFill>
                      </a:tcPr>
                    </a:tc>
                  </a:tr>
                  <a:tr h="370840">
                    <a:tc>
                      <a:txBody>
                        <a:bodyPr/>
                        <a:lstStyle/>
                        <a:p>
                          <a:endParaRPr lang="en-US"/>
                        </a:p>
                      </a:txBody>
                      <a:tcPr>
                        <a:blipFill rotWithShape="0">
                          <a:blip r:embed="rId3"/>
                          <a:stretch>
                            <a:fillRect l="-714" t="-306557" r="-103571" b="-477049"/>
                          </a:stretch>
                        </a:blipFill>
                      </a:tcPr>
                    </a:tc>
                    <a:tc>
                      <a:txBody>
                        <a:bodyPr/>
                        <a:lstStyle/>
                        <a:p>
                          <a:endParaRPr lang="en-US"/>
                        </a:p>
                      </a:txBody>
                      <a:tcPr>
                        <a:blipFill rotWithShape="0">
                          <a:blip r:embed="rId3"/>
                          <a:stretch>
                            <a:fillRect l="-100714" t="-306557" r="-3571" b="-477049"/>
                          </a:stretch>
                        </a:blipFill>
                      </a:tcPr>
                    </a:tc>
                  </a:tr>
                  <a:tr h="370840">
                    <a:tc>
                      <a:txBody>
                        <a:bodyPr/>
                        <a:lstStyle/>
                        <a:p>
                          <a:endParaRPr lang="en-US"/>
                        </a:p>
                      </a:txBody>
                      <a:tcPr>
                        <a:blipFill rotWithShape="0">
                          <a:blip r:embed="rId3"/>
                          <a:stretch>
                            <a:fillRect l="-714" t="-406557" r="-103571" b="-377049"/>
                          </a:stretch>
                        </a:blipFill>
                      </a:tcPr>
                    </a:tc>
                    <a:tc>
                      <a:txBody>
                        <a:bodyPr/>
                        <a:lstStyle/>
                        <a:p>
                          <a:endParaRPr lang="en-US"/>
                        </a:p>
                      </a:txBody>
                      <a:tcPr>
                        <a:blipFill rotWithShape="0">
                          <a:blip r:embed="rId3"/>
                          <a:stretch>
                            <a:fillRect l="-100714" t="-406557" r="-3571" b="-377049"/>
                          </a:stretch>
                        </a:blipFill>
                      </a:tcPr>
                    </a:tc>
                  </a:tr>
                  <a:tr h="370840">
                    <a:tc>
                      <a:txBody>
                        <a:bodyPr/>
                        <a:lstStyle/>
                        <a:p>
                          <a:endParaRPr lang="en-US"/>
                        </a:p>
                      </a:txBody>
                      <a:tcPr>
                        <a:blipFill rotWithShape="0">
                          <a:blip r:embed="rId3"/>
                          <a:stretch>
                            <a:fillRect l="-714" t="-506557" r="-103571" b="-277049"/>
                          </a:stretch>
                        </a:blipFill>
                      </a:tcPr>
                    </a:tc>
                    <a:tc>
                      <a:txBody>
                        <a:bodyPr/>
                        <a:lstStyle/>
                        <a:p>
                          <a:endParaRPr lang="en-US"/>
                        </a:p>
                      </a:txBody>
                      <a:tcPr>
                        <a:blipFill rotWithShape="0">
                          <a:blip r:embed="rId3"/>
                          <a:stretch>
                            <a:fillRect l="-100714" t="-506557" r="-3571" b="-277049"/>
                          </a:stretch>
                        </a:blipFill>
                      </a:tcPr>
                    </a:tc>
                  </a:tr>
                  <a:tr h="640080">
                    <a:tc>
                      <a:txBody>
                        <a:bodyPr/>
                        <a:lstStyle/>
                        <a:p>
                          <a:endParaRPr lang="en-US"/>
                        </a:p>
                      </a:txBody>
                      <a:tcPr>
                        <a:blipFill rotWithShape="0">
                          <a:blip r:embed="rId3"/>
                          <a:stretch>
                            <a:fillRect l="-714" t="-352381" r="-103571" b="-60952"/>
                          </a:stretch>
                        </a:blipFill>
                      </a:tcPr>
                    </a:tc>
                    <a:tc>
                      <a:txBody>
                        <a:bodyPr/>
                        <a:lstStyle/>
                        <a:p>
                          <a:endParaRPr lang="en-US"/>
                        </a:p>
                      </a:txBody>
                      <a:tcPr>
                        <a:blipFill rotWithShape="0">
                          <a:blip r:embed="rId3"/>
                          <a:stretch>
                            <a:fillRect l="-100714" t="-352381" r="-3571" b="-60952"/>
                          </a:stretch>
                        </a:blipFill>
                      </a:tcPr>
                    </a:tc>
                  </a:tr>
                  <a:tr h="370840">
                    <a:tc>
                      <a:txBody>
                        <a:bodyPr/>
                        <a:lstStyle/>
                        <a:p>
                          <a:endParaRPr lang="en-US"/>
                        </a:p>
                      </a:txBody>
                      <a:tcPr>
                        <a:blipFill rotWithShape="0">
                          <a:blip r:embed="rId3"/>
                          <a:stretch>
                            <a:fillRect l="-714" t="-778689" r="-103571" b="-4918"/>
                          </a:stretch>
                        </a:blipFill>
                      </a:tcPr>
                    </a:tc>
                    <a:tc>
                      <a:txBody>
                        <a:bodyPr/>
                        <a:lstStyle/>
                        <a:p>
                          <a:endParaRPr lang="en-US"/>
                        </a:p>
                      </a:txBody>
                      <a:tcPr>
                        <a:blipFill rotWithShape="0">
                          <a:blip r:embed="rId3"/>
                          <a:stretch>
                            <a:fillRect l="-100714" t="-778689" r="-3571" b="-4918"/>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ext uri="{D42A27DB-BD31-4B8C-83A1-F6EECF244321}">
                    <p14:modId xmlns:p14="http://schemas.microsoft.com/office/powerpoint/2010/main" val="344813643"/>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344813643"/>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4"/>
                          <a:stretch>
                            <a:fillRect l="-709" t="-106557" r="-102128" b="-677049"/>
                          </a:stretch>
                        </a:blipFill>
                      </a:tcPr>
                    </a:tc>
                    <a:tc>
                      <a:txBody>
                        <a:bodyPr/>
                        <a:lstStyle/>
                        <a:p>
                          <a:endParaRPr lang="en-US"/>
                        </a:p>
                      </a:txBody>
                      <a:tcPr>
                        <a:blipFill rotWithShape="0">
                          <a:blip r:embed="rId4"/>
                          <a:stretch>
                            <a:fillRect l="-101429" t="-106557" r="-2857" b="-677049"/>
                          </a:stretch>
                        </a:blipFill>
                      </a:tcPr>
                    </a:tc>
                  </a:tr>
                  <a:tr h="370840">
                    <a:tc>
                      <a:txBody>
                        <a:bodyPr/>
                        <a:lstStyle/>
                        <a:p>
                          <a:endParaRPr lang="en-US"/>
                        </a:p>
                      </a:txBody>
                      <a:tcPr>
                        <a:blipFill rotWithShape="0">
                          <a:blip r:embed="rId4"/>
                          <a:stretch>
                            <a:fillRect l="-709" t="-206557" r="-102128" b="-577049"/>
                          </a:stretch>
                        </a:blipFill>
                      </a:tcPr>
                    </a:tc>
                    <a:tc>
                      <a:txBody>
                        <a:bodyPr/>
                        <a:lstStyle/>
                        <a:p>
                          <a:endParaRPr lang="en-US"/>
                        </a:p>
                      </a:txBody>
                      <a:tcPr>
                        <a:blipFill rotWithShape="0">
                          <a:blip r:embed="rId4"/>
                          <a:stretch>
                            <a:fillRect l="-101429" t="-206557" r="-2857" b="-577049"/>
                          </a:stretch>
                        </a:blipFill>
                      </a:tcPr>
                    </a:tc>
                  </a:tr>
                  <a:tr h="370840">
                    <a:tc>
                      <a:txBody>
                        <a:bodyPr/>
                        <a:lstStyle/>
                        <a:p>
                          <a:endParaRPr lang="en-US"/>
                        </a:p>
                      </a:txBody>
                      <a:tcPr>
                        <a:blipFill rotWithShape="0">
                          <a:blip r:embed="rId4"/>
                          <a:stretch>
                            <a:fillRect l="-709" t="-306557" r="-102128" b="-477049"/>
                          </a:stretch>
                        </a:blipFill>
                      </a:tcPr>
                    </a:tc>
                    <a:tc>
                      <a:txBody>
                        <a:bodyPr/>
                        <a:lstStyle/>
                        <a:p>
                          <a:endParaRPr lang="en-US"/>
                        </a:p>
                      </a:txBody>
                      <a:tcPr>
                        <a:blipFill rotWithShape="0">
                          <a:blip r:embed="rId4"/>
                          <a:stretch>
                            <a:fillRect l="-101429" t="-306557" r="-2857" b="-477049"/>
                          </a:stretch>
                        </a:blipFill>
                      </a:tcPr>
                    </a:tc>
                  </a:tr>
                  <a:tr h="370840">
                    <a:tc>
                      <a:txBody>
                        <a:bodyPr/>
                        <a:lstStyle/>
                        <a:p>
                          <a:endParaRPr lang="en-US"/>
                        </a:p>
                      </a:txBody>
                      <a:tcPr>
                        <a:blipFill rotWithShape="0">
                          <a:blip r:embed="rId4"/>
                          <a:stretch>
                            <a:fillRect l="-709" t="-406557" r="-102128" b="-377049"/>
                          </a:stretch>
                        </a:blipFill>
                      </a:tcPr>
                    </a:tc>
                    <a:tc>
                      <a:txBody>
                        <a:bodyPr/>
                        <a:lstStyle/>
                        <a:p>
                          <a:endParaRPr lang="en-US"/>
                        </a:p>
                      </a:txBody>
                      <a:tcPr>
                        <a:blipFill rotWithShape="0">
                          <a:blip r:embed="rId4"/>
                          <a:stretch>
                            <a:fillRect l="-101429" t="-406557" r="-2857" b="-377049"/>
                          </a:stretch>
                        </a:blipFill>
                      </a:tcPr>
                    </a:tc>
                  </a:tr>
                  <a:tr h="370840">
                    <a:tc>
                      <a:txBody>
                        <a:bodyPr/>
                        <a:lstStyle/>
                        <a:p>
                          <a:endParaRPr lang="en-US"/>
                        </a:p>
                      </a:txBody>
                      <a:tcPr>
                        <a:blipFill rotWithShape="0">
                          <a:blip r:embed="rId4"/>
                          <a:stretch>
                            <a:fillRect l="-709" t="-506557" r="-102128" b="-277049"/>
                          </a:stretch>
                        </a:blipFill>
                      </a:tcPr>
                    </a:tc>
                    <a:tc>
                      <a:txBody>
                        <a:bodyPr/>
                        <a:lstStyle/>
                        <a:p>
                          <a:endParaRPr lang="en-US"/>
                        </a:p>
                      </a:txBody>
                      <a:tcPr>
                        <a:blipFill rotWithShape="0">
                          <a:blip r:embed="rId4"/>
                          <a:stretch>
                            <a:fillRect l="-101429" t="-506557" r="-2857" b="-277049"/>
                          </a:stretch>
                        </a:blipFill>
                      </a:tcPr>
                    </a:tc>
                  </a:tr>
                  <a:tr h="640080">
                    <a:tc>
                      <a:txBody>
                        <a:bodyPr/>
                        <a:lstStyle/>
                        <a:p>
                          <a:endParaRPr lang="en-US"/>
                        </a:p>
                      </a:txBody>
                      <a:tcPr>
                        <a:blipFill rotWithShape="0">
                          <a:blip r:embed="rId4"/>
                          <a:stretch>
                            <a:fillRect l="-709" t="-352381" r="-102128" b="-60952"/>
                          </a:stretch>
                        </a:blipFill>
                      </a:tcPr>
                    </a:tc>
                    <a:tc>
                      <a:txBody>
                        <a:bodyPr/>
                        <a:lstStyle/>
                        <a:p>
                          <a:endParaRPr lang="en-US"/>
                        </a:p>
                      </a:txBody>
                      <a:tcPr>
                        <a:blipFill rotWithShape="0">
                          <a:blip r:embed="rId4"/>
                          <a:stretch>
                            <a:fillRect l="-101429" t="-352381" r="-2857" b="-60952"/>
                          </a:stretch>
                        </a:blipFill>
                      </a:tcPr>
                    </a:tc>
                  </a:tr>
                  <a:tr h="370840">
                    <a:tc>
                      <a:txBody>
                        <a:bodyPr/>
                        <a:lstStyle/>
                        <a:p>
                          <a:endParaRPr lang="en-US"/>
                        </a:p>
                      </a:txBody>
                      <a:tcPr>
                        <a:blipFill rotWithShape="0">
                          <a:blip r:embed="rId4"/>
                          <a:stretch>
                            <a:fillRect l="-709" t="-778689" r="-102128" b="-4918"/>
                          </a:stretch>
                        </a:blipFill>
                      </a:tcPr>
                    </a:tc>
                    <a:tc>
                      <a:txBody>
                        <a:bodyPr/>
                        <a:lstStyle/>
                        <a:p>
                          <a:endParaRPr lang="en-US"/>
                        </a:p>
                      </a:txBody>
                      <a:tcPr>
                        <a:blipFill rotWithShape="0">
                          <a:blip r:embed="rId4"/>
                          <a:stretch>
                            <a:fillRect l="-101429" t="-778689" r="-2857" b="-4918"/>
                          </a:stretch>
                        </a:blipFill>
                      </a:tcPr>
                    </a:tc>
                  </a:tr>
                </a:tbl>
              </a:graphicData>
            </a:graphic>
          </p:graphicFrame>
        </mc:Fallback>
      </mc:AlternateContent>
      <p:sp>
        <p:nvSpPr>
          <p:cNvPr id="18" name="Rectangle 17"/>
          <p:cNvSpPr/>
          <p:nvPr/>
        </p:nvSpPr>
        <p:spPr>
          <a:xfrm>
            <a:off x="6916274" y="1345668"/>
            <a:ext cx="1784464"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2</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2</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chemeClr val="accent2">
                    <a:lumMod val="75000"/>
                  </a:schemeClr>
                </a:solidFill>
                <a:latin typeface="Karla" charset="0"/>
                <a:ea typeface="Karla" charset="0"/>
                <a:cs typeface="Karla" charset="0"/>
              </a:rPr>
              <a:t>Used</a:t>
            </a:r>
            <a:r>
              <a:rPr lang="en-US" dirty="0">
                <a:solidFill>
                  <a:sysClr val="windowText" lastClr="000000"/>
                </a:solidFill>
                <a:latin typeface="Karla" charset="0"/>
                <a:ea typeface="Karla" charset="0"/>
                <a:cs typeface="Karla" charset="0"/>
              </a:rPr>
              <a:t> and </a:t>
            </a:r>
            <a:r>
              <a:rPr lang="en-US" dirty="0">
                <a:solidFill>
                  <a:schemeClr val="accent3">
                    <a:lumMod val="50000"/>
                  </a:schemeClr>
                </a:solidFill>
                <a:latin typeface="Karla" charset="0"/>
                <a:ea typeface="Karla" charset="0"/>
                <a:cs typeface="Karla" charset="0"/>
              </a:rPr>
              <a:t>unused</a:t>
            </a:r>
            <a:r>
              <a:rPr lang="en-US" dirty="0">
                <a:solidFill>
                  <a:sysClr val="windowText" lastClr="000000"/>
                </a:solidFill>
                <a:latin typeface="Karla" charset="0"/>
                <a:ea typeface="Karla" charset="0"/>
                <a:cs typeface="Karla" charset="0"/>
              </a:rPr>
              <a:t> data</a:t>
            </a:r>
          </a:p>
        </p:txBody>
      </p:sp>
      <p:pic>
        <p:nvPicPr>
          <p:cNvPr id="14" name="Picture 13"/>
          <p:cNvPicPr>
            <a:picLocks noChangeAspect="1"/>
          </p:cNvPicPr>
          <p:nvPr/>
        </p:nvPicPr>
        <p:blipFill>
          <a:blip r:embed="rId5"/>
          <a:stretch>
            <a:fillRect/>
          </a:stretch>
        </p:blipFill>
        <p:spPr>
          <a:xfrm>
            <a:off x="6842380" y="2626373"/>
            <a:ext cx="2775256" cy="2386584"/>
          </a:xfrm>
          <a:prstGeom prst="rect">
            <a:avLst/>
          </a:prstGeom>
        </p:spPr>
      </p:pic>
    </p:spTree>
    <p:extLst>
      <p:ext uri="{BB962C8B-B14F-4D97-AF65-F5344CB8AC3E}">
        <p14:creationId xmlns:p14="http://schemas.microsoft.com/office/powerpoint/2010/main" val="1856931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45</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205988459"/>
                  </p:ext>
                </p:extLst>
              </p:nvPr>
            </p:nvGraphicFramePr>
            <p:xfrm>
              <a:off x="3866321" y="2076863"/>
              <a:ext cx="1705114" cy="3246251"/>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9</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9</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2"/>
                      </a:ext>
                    </a:extLst>
                  </a:tr>
                  <a:tr h="386211">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65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65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205988459"/>
                  </p:ext>
                </p:extLst>
              </p:nvPr>
            </p:nvGraphicFramePr>
            <p:xfrm>
              <a:off x="3866321" y="2076863"/>
              <a:ext cx="1705114" cy="3246251"/>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80328"/>
                          </a:stretch>
                        </a:blipFill>
                      </a:tcPr>
                    </a:tc>
                    <a:tc>
                      <a:txBody>
                        <a:bodyPr/>
                        <a:lstStyle/>
                        <a:p>
                          <a:endParaRPr lang="en-US"/>
                        </a:p>
                      </a:txBody>
                      <a:tcPr>
                        <a:blipFill rotWithShape="0">
                          <a:blip r:embed="rId3"/>
                          <a:stretch>
                            <a:fillRect l="-100714" t="-106557" r="-3571" b="-680328"/>
                          </a:stretch>
                        </a:blipFill>
                      </a:tcPr>
                    </a:tc>
                  </a:tr>
                  <a:tr h="370840">
                    <a:tc>
                      <a:txBody>
                        <a:bodyPr/>
                        <a:lstStyle/>
                        <a:p>
                          <a:endParaRPr lang="en-US"/>
                        </a:p>
                      </a:txBody>
                      <a:tcPr>
                        <a:blipFill rotWithShape="0">
                          <a:blip r:embed="rId3"/>
                          <a:stretch>
                            <a:fillRect l="-714" t="-206557" r="-103571" b="-580328"/>
                          </a:stretch>
                        </a:blipFill>
                      </a:tcPr>
                    </a:tc>
                    <a:tc>
                      <a:txBody>
                        <a:bodyPr/>
                        <a:lstStyle/>
                        <a:p>
                          <a:endParaRPr lang="en-US"/>
                        </a:p>
                      </a:txBody>
                      <a:tcPr>
                        <a:blipFill rotWithShape="0">
                          <a:blip r:embed="rId3"/>
                          <a:stretch>
                            <a:fillRect l="-100714" t="-206557" r="-3571" b="-580328"/>
                          </a:stretch>
                        </a:blipFill>
                      </a:tcPr>
                    </a:tc>
                  </a:tr>
                  <a:tr h="386211">
                    <a:tc>
                      <a:txBody>
                        <a:bodyPr/>
                        <a:lstStyle/>
                        <a:p>
                          <a:endParaRPr lang="en-US"/>
                        </a:p>
                      </a:txBody>
                      <a:tcPr>
                        <a:blipFill rotWithShape="0">
                          <a:blip r:embed="rId3"/>
                          <a:stretch>
                            <a:fillRect l="-714" t="-292188" r="-103571" b="-453125"/>
                          </a:stretch>
                        </a:blipFill>
                      </a:tcPr>
                    </a:tc>
                    <a:tc>
                      <a:txBody>
                        <a:bodyPr/>
                        <a:lstStyle/>
                        <a:p>
                          <a:endParaRPr lang="en-US"/>
                        </a:p>
                      </a:txBody>
                      <a:tcPr>
                        <a:blipFill rotWithShape="0">
                          <a:blip r:embed="rId3"/>
                          <a:stretch>
                            <a:fillRect l="-100714" t="-292188" r="-3571" b="-453125"/>
                          </a:stretch>
                        </a:blipFill>
                      </a:tcPr>
                    </a:tc>
                  </a:tr>
                  <a:tr h="370840">
                    <a:tc>
                      <a:txBody>
                        <a:bodyPr/>
                        <a:lstStyle/>
                        <a:p>
                          <a:endParaRPr lang="en-US"/>
                        </a:p>
                      </a:txBody>
                      <a:tcPr>
                        <a:blipFill rotWithShape="0">
                          <a:blip r:embed="rId3"/>
                          <a:stretch>
                            <a:fillRect l="-714" t="-411475" r="-103571" b="-375410"/>
                          </a:stretch>
                        </a:blipFill>
                      </a:tcPr>
                    </a:tc>
                    <a:tc>
                      <a:txBody>
                        <a:bodyPr/>
                        <a:lstStyle/>
                        <a:p>
                          <a:endParaRPr lang="en-US"/>
                        </a:p>
                      </a:txBody>
                      <a:tcPr>
                        <a:blipFill rotWithShape="0">
                          <a:blip r:embed="rId3"/>
                          <a:stretch>
                            <a:fillRect l="-100714" t="-411475" r="-3571" b="-375410"/>
                          </a:stretch>
                        </a:blipFill>
                      </a:tcPr>
                    </a:tc>
                  </a:tr>
                  <a:tr h="370840">
                    <a:tc>
                      <a:txBody>
                        <a:bodyPr/>
                        <a:lstStyle/>
                        <a:p>
                          <a:endParaRPr lang="en-US"/>
                        </a:p>
                      </a:txBody>
                      <a:tcPr>
                        <a:blipFill rotWithShape="0">
                          <a:blip r:embed="rId3"/>
                          <a:stretch>
                            <a:fillRect l="-714" t="-511475" r="-103571" b="-275410"/>
                          </a:stretch>
                        </a:blipFill>
                      </a:tcPr>
                    </a:tc>
                    <a:tc>
                      <a:txBody>
                        <a:bodyPr/>
                        <a:lstStyle/>
                        <a:p>
                          <a:endParaRPr lang="en-US"/>
                        </a:p>
                      </a:txBody>
                      <a:tcPr>
                        <a:blipFill rotWithShape="0">
                          <a:blip r:embed="rId3"/>
                          <a:stretch>
                            <a:fillRect l="-100714" t="-511475" r="-3571" b="-275410"/>
                          </a:stretch>
                        </a:blipFill>
                      </a:tcPr>
                    </a:tc>
                  </a:tr>
                  <a:tr h="640080">
                    <a:tc>
                      <a:txBody>
                        <a:bodyPr/>
                        <a:lstStyle/>
                        <a:p>
                          <a:endParaRPr lang="en-US"/>
                        </a:p>
                      </a:txBody>
                      <a:tcPr>
                        <a:blipFill rotWithShape="0">
                          <a:blip r:embed="rId3"/>
                          <a:stretch>
                            <a:fillRect l="-714" t="-355238" r="-103571" b="-60000"/>
                          </a:stretch>
                        </a:blipFill>
                      </a:tcPr>
                    </a:tc>
                    <a:tc>
                      <a:txBody>
                        <a:bodyPr/>
                        <a:lstStyle/>
                        <a:p>
                          <a:endParaRPr lang="en-US"/>
                        </a:p>
                      </a:txBody>
                      <a:tcPr>
                        <a:blipFill rotWithShape="0">
                          <a:blip r:embed="rId3"/>
                          <a:stretch>
                            <a:fillRect l="-100714" t="-355238" r="-3571" b="-60000"/>
                          </a:stretch>
                        </a:blipFill>
                      </a:tcPr>
                    </a:tc>
                  </a:tr>
                  <a:tr h="370840">
                    <a:tc>
                      <a:txBody>
                        <a:bodyPr/>
                        <a:lstStyle/>
                        <a:p>
                          <a:endParaRPr lang="en-US"/>
                        </a:p>
                      </a:txBody>
                      <a:tcPr>
                        <a:blipFill rotWithShape="0">
                          <a:blip r:embed="rId3"/>
                          <a:stretch>
                            <a:fillRect l="-714" t="-783607" r="-103571" b="-3279"/>
                          </a:stretch>
                        </a:blipFill>
                      </a:tcPr>
                    </a:tc>
                    <a:tc>
                      <a:txBody>
                        <a:bodyPr/>
                        <a:lstStyle/>
                        <a:p>
                          <a:endParaRPr lang="en-US"/>
                        </a:p>
                      </a:txBody>
                      <a:tcPr>
                        <a:blipFill rotWithShape="0">
                          <a:blip r:embed="rId3"/>
                          <a:stretch>
                            <a:fillRect l="-100714" t="-783607" r="-3571" b="-3279"/>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ext uri="{D42A27DB-BD31-4B8C-83A1-F6EECF244321}">
                    <p14:modId xmlns:p14="http://schemas.microsoft.com/office/powerpoint/2010/main" val="175773106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175773106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4"/>
                          <a:stretch>
                            <a:fillRect l="-709" t="-106557" r="-102128" b="-677049"/>
                          </a:stretch>
                        </a:blipFill>
                      </a:tcPr>
                    </a:tc>
                    <a:tc>
                      <a:txBody>
                        <a:bodyPr/>
                        <a:lstStyle/>
                        <a:p>
                          <a:endParaRPr lang="en-US"/>
                        </a:p>
                      </a:txBody>
                      <a:tcPr>
                        <a:blipFill rotWithShape="0">
                          <a:blip r:embed="rId4"/>
                          <a:stretch>
                            <a:fillRect l="-101429" t="-106557" r="-2857" b="-677049"/>
                          </a:stretch>
                        </a:blipFill>
                      </a:tcPr>
                    </a:tc>
                  </a:tr>
                  <a:tr h="370840">
                    <a:tc>
                      <a:txBody>
                        <a:bodyPr/>
                        <a:lstStyle/>
                        <a:p>
                          <a:endParaRPr lang="en-US"/>
                        </a:p>
                      </a:txBody>
                      <a:tcPr>
                        <a:blipFill rotWithShape="0">
                          <a:blip r:embed="rId4"/>
                          <a:stretch>
                            <a:fillRect l="-709" t="-206557" r="-102128" b="-577049"/>
                          </a:stretch>
                        </a:blipFill>
                      </a:tcPr>
                    </a:tc>
                    <a:tc>
                      <a:txBody>
                        <a:bodyPr/>
                        <a:lstStyle/>
                        <a:p>
                          <a:endParaRPr lang="en-US"/>
                        </a:p>
                      </a:txBody>
                      <a:tcPr>
                        <a:blipFill rotWithShape="0">
                          <a:blip r:embed="rId4"/>
                          <a:stretch>
                            <a:fillRect l="-101429" t="-206557" r="-2857" b="-577049"/>
                          </a:stretch>
                        </a:blipFill>
                      </a:tcPr>
                    </a:tc>
                  </a:tr>
                  <a:tr h="370840">
                    <a:tc>
                      <a:txBody>
                        <a:bodyPr/>
                        <a:lstStyle/>
                        <a:p>
                          <a:endParaRPr lang="en-US"/>
                        </a:p>
                      </a:txBody>
                      <a:tcPr>
                        <a:blipFill rotWithShape="0">
                          <a:blip r:embed="rId4"/>
                          <a:stretch>
                            <a:fillRect l="-709" t="-306557" r="-102128" b="-477049"/>
                          </a:stretch>
                        </a:blipFill>
                      </a:tcPr>
                    </a:tc>
                    <a:tc>
                      <a:txBody>
                        <a:bodyPr/>
                        <a:lstStyle/>
                        <a:p>
                          <a:endParaRPr lang="en-US"/>
                        </a:p>
                      </a:txBody>
                      <a:tcPr>
                        <a:blipFill rotWithShape="0">
                          <a:blip r:embed="rId4"/>
                          <a:stretch>
                            <a:fillRect l="-101429" t="-306557" r="-2857" b="-477049"/>
                          </a:stretch>
                        </a:blipFill>
                      </a:tcPr>
                    </a:tc>
                  </a:tr>
                  <a:tr h="370840">
                    <a:tc>
                      <a:txBody>
                        <a:bodyPr/>
                        <a:lstStyle/>
                        <a:p>
                          <a:endParaRPr lang="en-US"/>
                        </a:p>
                      </a:txBody>
                      <a:tcPr>
                        <a:blipFill rotWithShape="0">
                          <a:blip r:embed="rId4"/>
                          <a:stretch>
                            <a:fillRect l="-709" t="-406557" r="-102128" b="-377049"/>
                          </a:stretch>
                        </a:blipFill>
                      </a:tcPr>
                    </a:tc>
                    <a:tc>
                      <a:txBody>
                        <a:bodyPr/>
                        <a:lstStyle/>
                        <a:p>
                          <a:endParaRPr lang="en-US"/>
                        </a:p>
                      </a:txBody>
                      <a:tcPr>
                        <a:blipFill rotWithShape="0">
                          <a:blip r:embed="rId4"/>
                          <a:stretch>
                            <a:fillRect l="-101429" t="-406557" r="-2857" b="-377049"/>
                          </a:stretch>
                        </a:blipFill>
                      </a:tcPr>
                    </a:tc>
                  </a:tr>
                  <a:tr h="370840">
                    <a:tc>
                      <a:txBody>
                        <a:bodyPr/>
                        <a:lstStyle/>
                        <a:p>
                          <a:endParaRPr lang="en-US"/>
                        </a:p>
                      </a:txBody>
                      <a:tcPr>
                        <a:blipFill rotWithShape="0">
                          <a:blip r:embed="rId4"/>
                          <a:stretch>
                            <a:fillRect l="-709" t="-506557" r="-102128" b="-277049"/>
                          </a:stretch>
                        </a:blipFill>
                      </a:tcPr>
                    </a:tc>
                    <a:tc>
                      <a:txBody>
                        <a:bodyPr/>
                        <a:lstStyle/>
                        <a:p>
                          <a:endParaRPr lang="en-US"/>
                        </a:p>
                      </a:txBody>
                      <a:tcPr>
                        <a:blipFill rotWithShape="0">
                          <a:blip r:embed="rId4"/>
                          <a:stretch>
                            <a:fillRect l="-101429" t="-506557" r="-2857" b="-277049"/>
                          </a:stretch>
                        </a:blipFill>
                      </a:tcPr>
                    </a:tc>
                  </a:tr>
                  <a:tr h="640080">
                    <a:tc>
                      <a:txBody>
                        <a:bodyPr/>
                        <a:lstStyle/>
                        <a:p>
                          <a:endParaRPr lang="en-US"/>
                        </a:p>
                      </a:txBody>
                      <a:tcPr>
                        <a:blipFill rotWithShape="0">
                          <a:blip r:embed="rId4"/>
                          <a:stretch>
                            <a:fillRect l="-709" t="-352381" r="-102128" b="-60952"/>
                          </a:stretch>
                        </a:blipFill>
                      </a:tcPr>
                    </a:tc>
                    <a:tc>
                      <a:txBody>
                        <a:bodyPr/>
                        <a:lstStyle/>
                        <a:p>
                          <a:endParaRPr lang="en-US"/>
                        </a:p>
                      </a:txBody>
                      <a:tcPr>
                        <a:blipFill rotWithShape="0">
                          <a:blip r:embed="rId4"/>
                          <a:stretch>
                            <a:fillRect l="-101429" t="-352381" r="-2857" b="-60952"/>
                          </a:stretch>
                        </a:blipFill>
                      </a:tcPr>
                    </a:tc>
                  </a:tr>
                  <a:tr h="370840">
                    <a:tc>
                      <a:txBody>
                        <a:bodyPr/>
                        <a:lstStyle/>
                        <a:p>
                          <a:endParaRPr lang="en-US"/>
                        </a:p>
                      </a:txBody>
                      <a:tcPr>
                        <a:blipFill rotWithShape="0">
                          <a:blip r:embed="rId4"/>
                          <a:stretch>
                            <a:fillRect l="-709" t="-778689" r="-102128" b="-4918"/>
                          </a:stretch>
                        </a:blipFill>
                      </a:tcPr>
                    </a:tc>
                    <a:tc>
                      <a:txBody>
                        <a:bodyPr/>
                        <a:lstStyle/>
                        <a:p>
                          <a:endParaRPr lang="en-US"/>
                        </a:p>
                      </a:txBody>
                      <a:tcPr>
                        <a:blipFill rotWithShape="0">
                          <a:blip r:embed="rId4"/>
                          <a:stretch>
                            <a:fillRect l="-101429" t="-778689" r="-2857" b="-4918"/>
                          </a:stretch>
                        </a:blipFill>
                      </a:tcPr>
                    </a:tc>
                  </a:tr>
                </a:tbl>
              </a:graphicData>
            </a:graphic>
          </p:graphicFrame>
        </mc:Fallback>
      </mc:AlternateContent>
      <p:sp>
        <p:nvSpPr>
          <p:cNvPr id="18" name="Rectangle 17"/>
          <p:cNvSpPr/>
          <p:nvPr/>
        </p:nvSpPr>
        <p:spPr>
          <a:xfrm>
            <a:off x="6915473" y="1345668"/>
            <a:ext cx="178606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3</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3</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chemeClr val="accent2">
                    <a:lumMod val="75000"/>
                  </a:schemeClr>
                </a:solidFill>
                <a:latin typeface="Karla" charset="0"/>
                <a:ea typeface="Karla" charset="0"/>
                <a:cs typeface="Karla" charset="0"/>
              </a:rPr>
              <a:t>Used</a:t>
            </a:r>
            <a:r>
              <a:rPr lang="en-US" dirty="0">
                <a:solidFill>
                  <a:sysClr val="windowText" lastClr="000000"/>
                </a:solidFill>
                <a:latin typeface="Karla" charset="0"/>
                <a:ea typeface="Karla" charset="0"/>
                <a:cs typeface="Karla" charset="0"/>
              </a:rPr>
              <a:t> and </a:t>
            </a:r>
            <a:r>
              <a:rPr lang="en-US" dirty="0">
                <a:solidFill>
                  <a:schemeClr val="accent3">
                    <a:lumMod val="50000"/>
                  </a:schemeClr>
                </a:solidFill>
                <a:latin typeface="Karla" charset="0"/>
                <a:ea typeface="Karla" charset="0"/>
                <a:cs typeface="Karla" charset="0"/>
              </a:rPr>
              <a:t>unused</a:t>
            </a:r>
            <a:r>
              <a:rPr lang="en-US" dirty="0">
                <a:solidFill>
                  <a:sysClr val="windowText" lastClr="000000"/>
                </a:solidFill>
                <a:latin typeface="Karla" charset="0"/>
                <a:ea typeface="Karla" charset="0"/>
                <a:cs typeface="Karla" charset="0"/>
              </a:rPr>
              <a:t> data</a:t>
            </a:r>
          </a:p>
        </p:txBody>
      </p:sp>
      <p:pic>
        <p:nvPicPr>
          <p:cNvPr id="3" name="Picture 2"/>
          <p:cNvPicPr>
            <a:picLocks noChangeAspect="1"/>
          </p:cNvPicPr>
          <p:nvPr/>
        </p:nvPicPr>
        <p:blipFill>
          <a:blip r:embed="rId5"/>
          <a:stretch>
            <a:fillRect/>
          </a:stretch>
        </p:blipFill>
        <p:spPr>
          <a:xfrm>
            <a:off x="7022703" y="2581936"/>
            <a:ext cx="2855377" cy="2386584"/>
          </a:xfrm>
          <a:prstGeom prst="rect">
            <a:avLst/>
          </a:prstGeom>
        </p:spPr>
      </p:pic>
    </p:spTree>
    <p:extLst>
      <p:ext uri="{BB962C8B-B14F-4D97-AF65-F5344CB8AC3E}">
        <p14:creationId xmlns:p14="http://schemas.microsoft.com/office/powerpoint/2010/main" val="71794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Point-wise out-of-bag </a:t>
            </a:r>
            <a:r>
              <a:rPr lang="en-US"/>
              <a:t>error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46</a:t>
            </a:fld>
            <a:endParaRPr lang="en-US"/>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1885068031"/>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i</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885068031"/>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1429" t="-106557" r="-102857"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1429" t="-206557" r="-102857"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1429" t="-306557" r="-102857"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1429" t="-406557" r="-102857"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1429" t="-506557" r="-102857"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1429" t="-352381" r="-102857"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1429" t="-778689" r="-102857"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p:spTree>
    <p:extLst>
      <p:ext uri="{BB962C8B-B14F-4D97-AF65-F5344CB8AC3E}">
        <p14:creationId xmlns:p14="http://schemas.microsoft.com/office/powerpoint/2010/main" val="2046421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Point-wise out-of-bag error </a:t>
            </a:r>
          </a:p>
        </p:txBody>
      </p:sp>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1879681593"/>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sub>
                                </m:sSub>
                              </m:oMath>
                            </m:oMathPara>
                          </a14:m>
                          <a:endParaRPr lang="en-US" dirty="0"/>
                        </a:p>
                      </a:txBody>
                      <a:tcPr>
                        <a:solidFill>
                          <a:schemeClr val="tx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i</m:t>
                                    </m:r>
                                  </m:sub>
                                </m:sSub>
                              </m:oMath>
                            </m:oMathPara>
                          </a14:m>
                          <a:endParaRPr lang="en-US" dirty="0"/>
                        </a:p>
                      </a:txBody>
                      <a:tcPr>
                        <a:solidFill>
                          <a:schemeClr val="tx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879681593"/>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1429" t="-106557" r="-102857"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1429" t="-206557" r="-102857"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1429" t="-306557" r="-102857"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1429" t="-406557" r="-102857"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1429" t="-506557" r="-102857"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1429" t="-352381" r="-102857"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1429" t="-778689" r="-102857"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p:sp>
        <p:nvSpPr>
          <p:cNvPr id="3" name="Right Brace 2"/>
          <p:cNvSpPr/>
          <p:nvPr/>
        </p:nvSpPr>
        <p:spPr>
          <a:xfrm>
            <a:off x="4677274" y="1580413"/>
            <a:ext cx="1030514" cy="4992915"/>
          </a:xfrm>
          <a:prstGeom prst="rightBrace">
            <a:avLst/>
          </a:prstGeom>
          <a:noFill/>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5773050" y="3045259"/>
                <a:ext cx="2800638"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𝑝𝑤</m:t>
                          </m:r>
                        </m:sub>
                      </m:sSub>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majority</m:t>
                          </m:r>
                          <m:r>
                            <a:rPr lang="en-US" sz="2400" b="0" i="0" smtClean="0">
                              <a:latin typeface="Cambria Math" charset="0"/>
                            </a:rPr>
                            <m:t>(</m:t>
                          </m:r>
                        </m:fName>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i="1">
                                  <a:latin typeface="Cambria Math" charset="0"/>
                                </a:rPr>
                                <m:t>𝑖</m:t>
                              </m:r>
                            </m:sub>
                          </m:sSub>
                          <m:r>
                            <a:rPr lang="en-US" sz="2400" b="0" i="1" smtClean="0">
                              <a:latin typeface="Cambria Math" charset="0"/>
                            </a:rPr>
                            <m:t>)</m:t>
                          </m:r>
                        </m:e>
                      </m:func>
                    </m:oMath>
                  </m:oMathPara>
                </a14:m>
                <a:endParaRPr lang="en-US" sz="2400" b="0" dirty="0"/>
              </a:p>
            </p:txBody>
          </p:sp>
        </mc:Choice>
        <mc:Fallback xmlns="">
          <p:sp>
            <p:nvSpPr>
              <p:cNvPr id="8" name="TextBox 7"/>
              <p:cNvSpPr txBox="1">
                <a:spLocks noRot="1" noChangeAspect="1" noMove="1" noResize="1" noEditPoints="1" noAdjustHandles="1" noChangeArrowheads="1" noChangeShapeType="1" noTextEdit="1"/>
              </p:cNvSpPr>
              <p:nvPr/>
            </p:nvSpPr>
            <p:spPr>
              <a:xfrm>
                <a:off x="5773050" y="3045259"/>
                <a:ext cx="2800638" cy="397866"/>
              </a:xfrm>
              <a:prstGeom prst="rect">
                <a:avLst/>
              </a:prstGeom>
              <a:blipFill rotWithShape="0">
                <a:blip r:embed="rId3"/>
                <a:stretch>
                  <a:fillRect l="-1961" t="-15385" r="-7625" b="-26154"/>
                </a:stretch>
              </a:blipFill>
            </p:spPr>
            <p:txBody>
              <a:bodyPr/>
              <a:lstStyle/>
              <a:p>
                <a:r>
                  <a:rPr lang="en-US">
                    <a:noFill/>
                  </a:rPr>
                  <a:t> </a:t>
                </a:r>
              </a:p>
            </p:txBody>
          </p:sp>
        </mc:Fallback>
      </mc:AlternateContent>
      <p:grpSp>
        <p:nvGrpSpPr>
          <p:cNvPr id="6" name="Group 5"/>
          <p:cNvGrpSpPr/>
          <p:nvPr/>
        </p:nvGrpSpPr>
        <p:grpSpPr>
          <a:xfrm>
            <a:off x="2239229" y="1011345"/>
            <a:ext cx="3435364" cy="5436375"/>
            <a:chOff x="2239229" y="1011345"/>
            <a:chExt cx="3435364" cy="5436375"/>
          </a:xfrm>
        </p:grpSpPr>
        <p:pic>
          <p:nvPicPr>
            <p:cNvPr id="5" name="Picture 4"/>
            <p:cNvPicPr>
              <a:picLocks noChangeAspect="1"/>
            </p:cNvPicPr>
            <p:nvPr/>
          </p:nvPicPr>
          <p:blipFill>
            <a:blip r:embed="rId4"/>
            <a:stretch>
              <a:fillRect/>
            </a:stretch>
          </p:blipFill>
          <p:spPr>
            <a:xfrm>
              <a:off x="2684425" y="1485615"/>
              <a:ext cx="1835785" cy="1600200"/>
            </a:xfrm>
            <a:prstGeom prst="rect">
              <a:avLst/>
            </a:prstGeom>
          </p:spPr>
        </p:pic>
        <p:pic>
          <p:nvPicPr>
            <p:cNvPr id="9" name="Picture 8"/>
            <p:cNvPicPr>
              <a:picLocks noChangeAspect="1"/>
            </p:cNvPicPr>
            <p:nvPr/>
          </p:nvPicPr>
          <p:blipFill>
            <a:blip r:embed="rId5"/>
            <a:stretch>
              <a:fillRect/>
            </a:stretch>
          </p:blipFill>
          <p:spPr>
            <a:xfrm>
              <a:off x="2684425" y="3085815"/>
              <a:ext cx="1871437" cy="1609344"/>
            </a:xfrm>
            <a:prstGeom prst="rect">
              <a:avLst/>
            </a:prstGeom>
          </p:spPr>
        </p:pic>
        <p:pic>
          <p:nvPicPr>
            <p:cNvPr id="10" name="Picture 9"/>
            <p:cNvPicPr>
              <a:picLocks noChangeAspect="1"/>
            </p:cNvPicPr>
            <p:nvPr/>
          </p:nvPicPr>
          <p:blipFill>
            <a:blip r:embed="rId6"/>
            <a:stretch>
              <a:fillRect/>
            </a:stretch>
          </p:blipFill>
          <p:spPr>
            <a:xfrm>
              <a:off x="2560996" y="4847520"/>
              <a:ext cx="2085710" cy="160020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2239229" y="1011345"/>
                  <a:ext cx="3435364"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 B Trees that did not see </a:t>
                  </a:r>
                  <a14:m>
                    <m:oMath xmlns:m="http://schemas.openxmlformats.org/officeDocument/2006/math">
                      <m:r>
                        <a:rPr lang="en-US" b="0" i="1" smtClean="0">
                          <a:solidFill>
                            <a:sysClr val="windowText" lastClr="000000"/>
                          </a:solidFill>
                          <a:latin typeface="Cambria Math" charset="0"/>
                          <a:ea typeface="Karla" charset="0"/>
                          <a:cs typeface="Karla" charset="0"/>
                        </a:rPr>
                        <m:t>{</m:t>
                      </m:r>
                      <m:sSub>
                        <m:sSubPr>
                          <m:ctrlPr>
                            <a:rPr lang="en-US" b="0" i="1" smtClean="0">
                              <a:solidFill>
                                <a:sysClr val="windowText" lastClr="000000"/>
                              </a:solidFill>
                              <a:latin typeface="Cambria Math" panose="02040503050406030204" pitchFamily="18" charset="0"/>
                              <a:ea typeface="Karla" charset="0"/>
                              <a:cs typeface="Karla" charset="0"/>
                            </a:rPr>
                          </m:ctrlPr>
                        </m:sSubPr>
                        <m:e>
                          <m:r>
                            <a:rPr lang="en-US" b="0" i="1" smtClean="0">
                              <a:solidFill>
                                <a:sysClr val="windowText" lastClr="000000"/>
                              </a:solidFill>
                              <a:latin typeface="Cambria Math" charset="0"/>
                              <a:ea typeface="Karla" charset="0"/>
                              <a:cs typeface="Karla" charset="0"/>
                            </a:rPr>
                            <m:t>𝑋</m:t>
                          </m:r>
                        </m:e>
                        <m:sub>
                          <m:r>
                            <a:rPr lang="en-US" b="0" i="1" smtClean="0">
                              <a:solidFill>
                                <a:sysClr val="windowText" lastClr="000000"/>
                              </a:solidFill>
                              <a:latin typeface="Cambria Math" charset="0"/>
                              <a:ea typeface="Karla" charset="0"/>
                              <a:cs typeface="Karla" charset="0"/>
                            </a:rPr>
                            <m:t>𝑖</m:t>
                          </m:r>
                        </m:sub>
                      </m:sSub>
                      <m:r>
                        <a:rPr lang="en-US" b="0" i="1" smtClean="0">
                          <a:solidFill>
                            <a:sysClr val="windowText" lastClr="000000"/>
                          </a:solidFill>
                          <a:latin typeface="Cambria Math" charset="0"/>
                          <a:ea typeface="Karla" charset="0"/>
                          <a:cs typeface="Karla" charset="0"/>
                        </a:rPr>
                        <m:t>,</m:t>
                      </m:r>
                      <m:sSub>
                        <m:sSubPr>
                          <m:ctrlPr>
                            <a:rPr lang="en-US" b="0" i="1" smtClean="0">
                              <a:solidFill>
                                <a:sysClr val="windowText" lastClr="000000"/>
                              </a:solidFill>
                              <a:latin typeface="Cambria Math" panose="02040503050406030204" pitchFamily="18" charset="0"/>
                              <a:ea typeface="Karla" charset="0"/>
                              <a:cs typeface="Karla" charset="0"/>
                            </a:rPr>
                          </m:ctrlPr>
                        </m:sSubPr>
                        <m:e>
                          <m:r>
                            <a:rPr lang="en-US" b="0" i="1" smtClean="0">
                              <a:solidFill>
                                <a:sysClr val="windowText" lastClr="000000"/>
                              </a:solidFill>
                              <a:latin typeface="Cambria Math" charset="0"/>
                              <a:ea typeface="Karla" charset="0"/>
                              <a:cs typeface="Karla" charset="0"/>
                            </a:rPr>
                            <m:t>𝑦</m:t>
                          </m:r>
                        </m:e>
                        <m:sub>
                          <m:r>
                            <a:rPr lang="en-US" b="0" i="1" smtClean="0">
                              <a:solidFill>
                                <a:sysClr val="windowText" lastClr="000000"/>
                              </a:solidFill>
                              <a:latin typeface="Cambria Math" charset="0"/>
                              <a:ea typeface="Karla" charset="0"/>
                              <a:cs typeface="Karla" charset="0"/>
                            </a:rPr>
                            <m:t>𝑖</m:t>
                          </m:r>
                        </m:sub>
                      </m:sSub>
                      <m:r>
                        <a:rPr lang="en-US" b="0" i="1" smtClean="0">
                          <a:solidFill>
                            <a:sysClr val="windowText" lastClr="000000"/>
                          </a:solidFill>
                          <a:latin typeface="Cambria Math" charset="0"/>
                          <a:ea typeface="Karla" charset="0"/>
                          <a:cs typeface="Karla" charset="0"/>
                        </a:rPr>
                        <m:t>}</m:t>
                      </m:r>
                    </m:oMath>
                  </a14:m>
                  <a:endParaRPr lang="en-US" dirty="0">
                    <a:solidFill>
                      <a:sysClr val="windowText" lastClr="000000"/>
                    </a:solidFill>
                    <a:latin typeface="Karla" charset="0"/>
                    <a:ea typeface="Karla" charset="0"/>
                    <a:cs typeface="Karla"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239229" y="1011345"/>
                  <a:ext cx="3435364" cy="369332"/>
                </a:xfrm>
                <a:prstGeom prst="rect">
                  <a:avLst/>
                </a:prstGeom>
                <a:blipFill rotWithShape="0">
                  <a:blip r:embed="rId7"/>
                  <a:stretch>
                    <a:fillRect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p:cNvSpPr txBox="1"/>
              <p:nvPr/>
            </p:nvSpPr>
            <p:spPr>
              <a:xfrm>
                <a:off x="5857021" y="4670876"/>
                <a:ext cx="1991699" cy="938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𝑝𝑤</m:t>
                          </m:r>
                        </m:sub>
                      </m:sSub>
                      <m:r>
                        <a:rPr lang="en-US" sz="2400" b="0" i="1" smtClean="0">
                          <a:latin typeface="Cambria Math"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charset="0"/>
                            </a:rPr>
                            <m:t>𝑗</m:t>
                          </m:r>
                          <m:r>
                            <a:rPr lang="en-US" sz="2400" b="0" i="1" smtClean="0">
                              <a:latin typeface="Cambria Math" charset="0"/>
                            </a:rPr>
                            <m:t>∈</m:t>
                          </m:r>
                          <m:r>
                            <a:rPr lang="en-US" sz="2400" b="0" i="1" smtClean="0">
                              <a:latin typeface="Cambria Math" charset="0"/>
                            </a:rPr>
                            <m:t>𝐵</m:t>
                          </m:r>
                        </m:sub>
                        <m:sup/>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e>
                      </m:nary>
                    </m:oMath>
                  </m:oMathPara>
                </a14:m>
                <a:endParaRPr lang="en-US" sz="2400" b="0" dirty="0"/>
              </a:p>
            </p:txBody>
          </p:sp>
        </mc:Choice>
        <mc:Fallback xmlns="">
          <p:sp>
            <p:nvSpPr>
              <p:cNvPr id="13" name="TextBox 12"/>
              <p:cNvSpPr txBox="1">
                <a:spLocks noRot="1" noChangeAspect="1" noMove="1" noResize="1" noEditPoints="1" noAdjustHandles="1" noChangeArrowheads="1" noChangeShapeType="1" noTextEdit="1"/>
              </p:cNvSpPr>
              <p:nvPr/>
            </p:nvSpPr>
            <p:spPr>
              <a:xfrm>
                <a:off x="5857021" y="4670876"/>
                <a:ext cx="1991699" cy="938014"/>
              </a:xfrm>
              <a:prstGeom prst="rect">
                <a:avLst/>
              </a:prstGeom>
              <a:blipFill>
                <a:blip r:embed="rId8"/>
                <a:stretch>
                  <a:fillRect l="-5063" t="-141333" r="-12658" b="-190667"/>
                </a:stretch>
              </a:blipFill>
            </p:spPr>
            <p:txBody>
              <a:bodyPr/>
              <a:lstStyle/>
              <a:p>
                <a:r>
                  <a:rPr lang="en-US">
                    <a:noFill/>
                  </a:rPr>
                  <a:t> </a:t>
                </a:r>
              </a:p>
            </p:txBody>
          </p:sp>
        </mc:Fallback>
      </mc:AlternateContent>
      <p:sp>
        <p:nvSpPr>
          <p:cNvPr id="16" name="Right Arrow 15"/>
          <p:cNvSpPr/>
          <p:nvPr/>
        </p:nvSpPr>
        <p:spPr>
          <a:xfrm>
            <a:off x="8423199" y="3823066"/>
            <a:ext cx="836915" cy="439459"/>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sp>
            <p:nvSpPr>
              <p:cNvPr id="17" name="TextBox 16"/>
              <p:cNvSpPr txBox="1"/>
              <p:nvPr/>
            </p:nvSpPr>
            <p:spPr>
              <a:xfrm>
                <a:off x="9467285" y="4791913"/>
                <a:ext cx="2396554" cy="497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𝑒</m:t>
                          </m:r>
                        </m:e>
                        <m:sub>
                          <m:r>
                            <a:rPr lang="en-US" sz="2400" b="0" i="1" smtClean="0">
                              <a:latin typeface="Cambria Math" charset="0"/>
                            </a:rPr>
                            <m:t>𝑖</m:t>
                          </m:r>
                        </m:sub>
                      </m:sSub>
                      <m:r>
                        <a:rPr lang="en-US" sz="2400" b="0" i="1" smtClean="0">
                          <a:latin typeface="Cambria Math"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e>
                          </m:d>
                        </m:e>
                        <m:sup>
                          <m:r>
                            <a:rPr lang="en-US" sz="2400" b="0" i="0" smtClean="0">
                              <a:latin typeface="Cambria Math" charset="0"/>
                            </a:rPr>
                            <m:t>2</m:t>
                          </m:r>
                        </m:sup>
                      </m:sSup>
                    </m:oMath>
                  </m:oMathPara>
                </a14:m>
                <a:endParaRPr lang="en-US" sz="2400" b="0" dirty="0"/>
              </a:p>
            </p:txBody>
          </p:sp>
        </mc:Choice>
        <mc:Fallback xmlns="">
          <p:sp>
            <p:nvSpPr>
              <p:cNvPr id="17" name="TextBox 16"/>
              <p:cNvSpPr txBox="1">
                <a:spLocks noRot="1" noChangeAspect="1" noMove="1" noResize="1" noEditPoints="1" noAdjustHandles="1" noChangeArrowheads="1" noChangeShapeType="1" noTextEdit="1"/>
              </p:cNvSpPr>
              <p:nvPr/>
            </p:nvSpPr>
            <p:spPr>
              <a:xfrm>
                <a:off x="9467285" y="4791913"/>
                <a:ext cx="2396554" cy="497252"/>
              </a:xfrm>
              <a:prstGeom prst="rect">
                <a:avLst/>
              </a:prstGeom>
              <a:blipFill>
                <a:blip r:embed="rId9"/>
                <a:stretch>
                  <a:fillRect l="-1053" r="-52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419451" y="2971095"/>
                <a:ext cx="2444387"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𝑒</m:t>
                          </m:r>
                        </m:e>
                        <m:sub>
                          <m:r>
                            <a:rPr lang="en-US" sz="2400" b="0" i="1" smtClean="0">
                              <a:latin typeface="Cambria Math" charset="0"/>
                            </a:rPr>
                            <m:t>𝑖</m:t>
                          </m:r>
                        </m:sub>
                      </m:sSub>
                      <m:r>
                        <a:rPr lang="en-US" sz="2400" b="0" i="1" smtClean="0">
                          <a:latin typeface="Cambria Math" charset="0"/>
                        </a:rPr>
                        <m:t>= </m:t>
                      </m:r>
                      <m:r>
                        <a:rPr lang="en-US" sz="2400" b="0" i="1" smtClean="0">
                          <a:latin typeface="Cambria Math" charset="0"/>
                          <a:ea typeface="Cambria Math" charset="0"/>
                          <a:cs typeface="Cambria Math" charset="0"/>
                        </a:rPr>
                        <m:t>𝕀</m:t>
                      </m:r>
                      <m:r>
                        <a:rPr lang="en-US" sz="2400" b="0" i="1" smtClean="0">
                          <a:latin typeface="Cambria Math" charset="0"/>
                          <a:ea typeface="Cambria Math" charset="0"/>
                          <a:cs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r>
                        <a:rPr lang="en-US" sz="2400">
                          <a:latin typeface="Cambria Math" charset="0"/>
                          <a:ea typeface="Cambria Math" charset="0"/>
                          <a:cs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y</m:t>
                          </m:r>
                        </m:e>
                        <m:sub>
                          <m:r>
                            <m:rPr>
                              <m:sty m:val="p"/>
                            </m:rPr>
                            <a:rPr lang="en-US" sz="2400" b="0" i="0" smtClean="0">
                              <a:latin typeface="Cambria Math" charset="0"/>
                            </a:rPr>
                            <m:t>i</m:t>
                          </m:r>
                        </m:sub>
                      </m:sSub>
                      <m:r>
                        <a:rPr lang="en-US" sz="2400" b="0" i="0" smtClean="0">
                          <a:latin typeface="Cambria Math" charset="0"/>
                        </a:rPr>
                        <m:t>)</m:t>
                      </m:r>
                    </m:oMath>
                  </m:oMathPara>
                </a14:m>
                <a:endParaRPr lang="en-US" sz="2400" b="0" dirty="0"/>
              </a:p>
            </p:txBody>
          </p:sp>
        </mc:Choice>
        <mc:Fallback xmlns="">
          <p:sp>
            <p:nvSpPr>
              <p:cNvPr id="18" name="TextBox 17"/>
              <p:cNvSpPr txBox="1">
                <a:spLocks noRot="1" noChangeAspect="1" noMove="1" noResize="1" noEditPoints="1" noAdjustHandles="1" noChangeArrowheads="1" noChangeShapeType="1" noTextEdit="1"/>
              </p:cNvSpPr>
              <p:nvPr/>
            </p:nvSpPr>
            <p:spPr>
              <a:xfrm>
                <a:off x="9419451" y="2971095"/>
                <a:ext cx="2444387" cy="397866"/>
              </a:xfrm>
              <a:prstGeom prst="rect">
                <a:avLst/>
              </a:prstGeom>
              <a:blipFill rotWithShape="0">
                <a:blip r:embed="rId10"/>
                <a:stretch>
                  <a:fillRect l="-1247" t="-128788" r="-4239" b="-156061"/>
                </a:stretch>
              </a:blipFill>
            </p:spPr>
            <p:txBody>
              <a:bodyPr/>
              <a:lstStyle/>
              <a:p>
                <a:r>
                  <a:rPr lang="en-US">
                    <a:noFill/>
                  </a:rPr>
                  <a:t> </a:t>
                </a:r>
              </a:p>
            </p:txBody>
          </p:sp>
        </mc:Fallback>
      </mc:AlternateContent>
      <p:sp>
        <p:nvSpPr>
          <p:cNvPr id="19" name="Rectangle 18"/>
          <p:cNvSpPr/>
          <p:nvPr/>
        </p:nvSpPr>
        <p:spPr>
          <a:xfrm>
            <a:off x="5776082" y="2395312"/>
            <a:ext cx="1649812"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Classification</a:t>
            </a:r>
          </a:p>
        </p:txBody>
      </p:sp>
      <p:sp>
        <p:nvSpPr>
          <p:cNvPr id="20" name="Rectangle 19"/>
          <p:cNvSpPr/>
          <p:nvPr/>
        </p:nvSpPr>
        <p:spPr>
          <a:xfrm>
            <a:off x="5786451" y="4337229"/>
            <a:ext cx="1359668"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Regression</a:t>
            </a:r>
          </a:p>
        </p:txBody>
      </p:sp>
      <p:sp>
        <p:nvSpPr>
          <p:cNvPr id="21" name="Rectangle 20">
            <a:extLst>
              <a:ext uri="{FF2B5EF4-FFF2-40B4-BE49-F238E27FC236}">
                <a16:creationId xmlns:a16="http://schemas.microsoft.com/office/drawing/2014/main" id="{7382F990-1D78-2849-BF2C-60BFDD801DAC}"/>
              </a:ext>
            </a:extLst>
          </p:cNvPr>
          <p:cNvSpPr/>
          <p:nvPr/>
        </p:nvSpPr>
        <p:spPr>
          <a:xfrm>
            <a:off x="5618947" y="2181742"/>
            <a:ext cx="6369853" cy="1489506"/>
          </a:xfrm>
          <a:custGeom>
            <a:avLst/>
            <a:gdLst>
              <a:gd name="connsiteX0" fmla="*/ 0 w 6369853"/>
              <a:gd name="connsiteY0" fmla="*/ 0 h 1489506"/>
              <a:gd name="connsiteX1" fmla="*/ 573287 w 6369853"/>
              <a:gd name="connsiteY1" fmla="*/ 0 h 1489506"/>
              <a:gd name="connsiteX2" fmla="*/ 1019176 w 6369853"/>
              <a:gd name="connsiteY2" fmla="*/ 0 h 1489506"/>
              <a:gd name="connsiteX3" fmla="*/ 1783559 w 6369853"/>
              <a:gd name="connsiteY3" fmla="*/ 0 h 1489506"/>
              <a:gd name="connsiteX4" fmla="*/ 2356846 w 6369853"/>
              <a:gd name="connsiteY4" fmla="*/ 0 h 1489506"/>
              <a:gd name="connsiteX5" fmla="*/ 2930132 w 6369853"/>
              <a:gd name="connsiteY5" fmla="*/ 0 h 1489506"/>
              <a:gd name="connsiteX6" fmla="*/ 3694515 w 6369853"/>
              <a:gd name="connsiteY6" fmla="*/ 0 h 1489506"/>
              <a:gd name="connsiteX7" fmla="*/ 4204103 w 6369853"/>
              <a:gd name="connsiteY7" fmla="*/ 0 h 1489506"/>
              <a:gd name="connsiteX8" fmla="*/ 4968485 w 6369853"/>
              <a:gd name="connsiteY8" fmla="*/ 0 h 1489506"/>
              <a:gd name="connsiteX9" fmla="*/ 5732868 w 6369853"/>
              <a:gd name="connsiteY9" fmla="*/ 0 h 1489506"/>
              <a:gd name="connsiteX10" fmla="*/ 6369853 w 6369853"/>
              <a:gd name="connsiteY10" fmla="*/ 0 h 1489506"/>
              <a:gd name="connsiteX11" fmla="*/ 6369853 w 6369853"/>
              <a:gd name="connsiteY11" fmla="*/ 526292 h 1489506"/>
              <a:gd name="connsiteX12" fmla="*/ 6369853 w 6369853"/>
              <a:gd name="connsiteY12" fmla="*/ 1037689 h 1489506"/>
              <a:gd name="connsiteX13" fmla="*/ 6369853 w 6369853"/>
              <a:gd name="connsiteY13" fmla="*/ 1489506 h 1489506"/>
              <a:gd name="connsiteX14" fmla="*/ 5732868 w 6369853"/>
              <a:gd name="connsiteY14" fmla="*/ 1489506 h 1489506"/>
              <a:gd name="connsiteX15" fmla="*/ 5223279 w 6369853"/>
              <a:gd name="connsiteY15" fmla="*/ 1489506 h 1489506"/>
              <a:gd name="connsiteX16" fmla="*/ 4586294 w 6369853"/>
              <a:gd name="connsiteY16" fmla="*/ 1489506 h 1489506"/>
              <a:gd name="connsiteX17" fmla="*/ 3821912 w 6369853"/>
              <a:gd name="connsiteY17" fmla="*/ 1489506 h 1489506"/>
              <a:gd name="connsiteX18" fmla="*/ 3184927 w 6369853"/>
              <a:gd name="connsiteY18" fmla="*/ 1489506 h 1489506"/>
              <a:gd name="connsiteX19" fmla="*/ 2739037 w 6369853"/>
              <a:gd name="connsiteY19" fmla="*/ 1489506 h 1489506"/>
              <a:gd name="connsiteX20" fmla="*/ 2229449 w 6369853"/>
              <a:gd name="connsiteY20" fmla="*/ 1489506 h 1489506"/>
              <a:gd name="connsiteX21" fmla="*/ 1465066 w 6369853"/>
              <a:gd name="connsiteY21" fmla="*/ 1489506 h 1489506"/>
              <a:gd name="connsiteX22" fmla="*/ 828081 w 6369853"/>
              <a:gd name="connsiteY22" fmla="*/ 1489506 h 1489506"/>
              <a:gd name="connsiteX23" fmla="*/ 0 w 6369853"/>
              <a:gd name="connsiteY23" fmla="*/ 1489506 h 1489506"/>
              <a:gd name="connsiteX24" fmla="*/ 0 w 6369853"/>
              <a:gd name="connsiteY24" fmla="*/ 993004 h 1489506"/>
              <a:gd name="connsiteX25" fmla="*/ 0 w 6369853"/>
              <a:gd name="connsiteY25" fmla="*/ 541187 h 1489506"/>
              <a:gd name="connsiteX26" fmla="*/ 0 w 6369853"/>
              <a:gd name="connsiteY26" fmla="*/ 0 h 148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69853" h="1489506" extrusionOk="0">
                <a:moveTo>
                  <a:pt x="0" y="0"/>
                </a:moveTo>
                <a:cubicBezTo>
                  <a:pt x="268879" y="-10623"/>
                  <a:pt x="406032" y="28376"/>
                  <a:pt x="573287" y="0"/>
                </a:cubicBezTo>
                <a:cubicBezTo>
                  <a:pt x="740542" y="-28376"/>
                  <a:pt x="866249" y="5786"/>
                  <a:pt x="1019176" y="0"/>
                </a:cubicBezTo>
                <a:cubicBezTo>
                  <a:pt x="1172103" y="-5786"/>
                  <a:pt x="1433135" y="-8454"/>
                  <a:pt x="1783559" y="0"/>
                </a:cubicBezTo>
                <a:cubicBezTo>
                  <a:pt x="2133983" y="8454"/>
                  <a:pt x="2176880" y="-1990"/>
                  <a:pt x="2356846" y="0"/>
                </a:cubicBezTo>
                <a:cubicBezTo>
                  <a:pt x="2536812" y="1990"/>
                  <a:pt x="2763391" y="1808"/>
                  <a:pt x="2930132" y="0"/>
                </a:cubicBezTo>
                <a:cubicBezTo>
                  <a:pt x="3096873" y="-1808"/>
                  <a:pt x="3518763" y="6520"/>
                  <a:pt x="3694515" y="0"/>
                </a:cubicBezTo>
                <a:cubicBezTo>
                  <a:pt x="3870267" y="-6520"/>
                  <a:pt x="4031097" y="17038"/>
                  <a:pt x="4204103" y="0"/>
                </a:cubicBezTo>
                <a:cubicBezTo>
                  <a:pt x="4377109" y="-17038"/>
                  <a:pt x="4621047" y="14609"/>
                  <a:pt x="4968485" y="0"/>
                </a:cubicBezTo>
                <a:cubicBezTo>
                  <a:pt x="5315923" y="-14609"/>
                  <a:pt x="5540219" y="-36935"/>
                  <a:pt x="5732868" y="0"/>
                </a:cubicBezTo>
                <a:cubicBezTo>
                  <a:pt x="5925517" y="36935"/>
                  <a:pt x="6106870" y="14457"/>
                  <a:pt x="6369853" y="0"/>
                </a:cubicBezTo>
                <a:cubicBezTo>
                  <a:pt x="6363749" y="257094"/>
                  <a:pt x="6385382" y="390731"/>
                  <a:pt x="6369853" y="526292"/>
                </a:cubicBezTo>
                <a:cubicBezTo>
                  <a:pt x="6354324" y="661853"/>
                  <a:pt x="6361111" y="926930"/>
                  <a:pt x="6369853" y="1037689"/>
                </a:cubicBezTo>
                <a:cubicBezTo>
                  <a:pt x="6378595" y="1148448"/>
                  <a:pt x="6354088" y="1305084"/>
                  <a:pt x="6369853" y="1489506"/>
                </a:cubicBezTo>
                <a:cubicBezTo>
                  <a:pt x="6225976" y="1509954"/>
                  <a:pt x="6027924" y="1520981"/>
                  <a:pt x="5732868" y="1489506"/>
                </a:cubicBezTo>
                <a:cubicBezTo>
                  <a:pt x="5437812" y="1458031"/>
                  <a:pt x="5381092" y="1514944"/>
                  <a:pt x="5223279" y="1489506"/>
                </a:cubicBezTo>
                <a:cubicBezTo>
                  <a:pt x="5065466" y="1464068"/>
                  <a:pt x="4883569" y="1502430"/>
                  <a:pt x="4586294" y="1489506"/>
                </a:cubicBezTo>
                <a:cubicBezTo>
                  <a:pt x="4289020" y="1476582"/>
                  <a:pt x="4202045" y="1526608"/>
                  <a:pt x="3821912" y="1489506"/>
                </a:cubicBezTo>
                <a:cubicBezTo>
                  <a:pt x="3441779" y="1452404"/>
                  <a:pt x="3470572" y="1470678"/>
                  <a:pt x="3184927" y="1489506"/>
                </a:cubicBezTo>
                <a:cubicBezTo>
                  <a:pt x="2899283" y="1508334"/>
                  <a:pt x="2901118" y="1497499"/>
                  <a:pt x="2739037" y="1489506"/>
                </a:cubicBezTo>
                <a:cubicBezTo>
                  <a:pt x="2576956" y="1481514"/>
                  <a:pt x="2379691" y="1496449"/>
                  <a:pt x="2229449" y="1489506"/>
                </a:cubicBezTo>
                <a:cubicBezTo>
                  <a:pt x="2079207" y="1482563"/>
                  <a:pt x="1817386" y="1467327"/>
                  <a:pt x="1465066" y="1489506"/>
                </a:cubicBezTo>
                <a:cubicBezTo>
                  <a:pt x="1112746" y="1511685"/>
                  <a:pt x="998590" y="1492926"/>
                  <a:pt x="828081" y="1489506"/>
                </a:cubicBezTo>
                <a:cubicBezTo>
                  <a:pt x="657573" y="1486086"/>
                  <a:pt x="376614" y="1499158"/>
                  <a:pt x="0" y="1489506"/>
                </a:cubicBezTo>
                <a:cubicBezTo>
                  <a:pt x="-4056" y="1389125"/>
                  <a:pt x="19797" y="1198649"/>
                  <a:pt x="0" y="993004"/>
                </a:cubicBezTo>
                <a:cubicBezTo>
                  <a:pt x="-19797" y="787359"/>
                  <a:pt x="-5667" y="765166"/>
                  <a:pt x="0" y="541187"/>
                </a:cubicBezTo>
                <a:cubicBezTo>
                  <a:pt x="5667" y="317208"/>
                  <a:pt x="-3391" y="241640"/>
                  <a:pt x="0" y="0"/>
                </a:cubicBezTo>
                <a:close/>
              </a:path>
            </a:pathLst>
          </a:custGeom>
          <a:noFill/>
          <a:ln w="1016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7A14C63-7804-194C-863D-1C56FCE8F8EA}"/>
              </a:ext>
            </a:extLst>
          </p:cNvPr>
          <p:cNvSpPr/>
          <p:nvPr/>
        </p:nvSpPr>
        <p:spPr>
          <a:xfrm>
            <a:off x="5607574" y="4232478"/>
            <a:ext cx="6369853" cy="1489506"/>
          </a:xfrm>
          <a:custGeom>
            <a:avLst/>
            <a:gdLst>
              <a:gd name="connsiteX0" fmla="*/ 0 w 6369853"/>
              <a:gd name="connsiteY0" fmla="*/ 0 h 1489506"/>
              <a:gd name="connsiteX1" fmla="*/ 573287 w 6369853"/>
              <a:gd name="connsiteY1" fmla="*/ 0 h 1489506"/>
              <a:gd name="connsiteX2" fmla="*/ 1019176 w 6369853"/>
              <a:gd name="connsiteY2" fmla="*/ 0 h 1489506"/>
              <a:gd name="connsiteX3" fmla="*/ 1783559 w 6369853"/>
              <a:gd name="connsiteY3" fmla="*/ 0 h 1489506"/>
              <a:gd name="connsiteX4" fmla="*/ 2356846 w 6369853"/>
              <a:gd name="connsiteY4" fmla="*/ 0 h 1489506"/>
              <a:gd name="connsiteX5" fmla="*/ 2930132 w 6369853"/>
              <a:gd name="connsiteY5" fmla="*/ 0 h 1489506"/>
              <a:gd name="connsiteX6" fmla="*/ 3694515 w 6369853"/>
              <a:gd name="connsiteY6" fmla="*/ 0 h 1489506"/>
              <a:gd name="connsiteX7" fmla="*/ 4204103 w 6369853"/>
              <a:gd name="connsiteY7" fmla="*/ 0 h 1489506"/>
              <a:gd name="connsiteX8" fmla="*/ 4968485 w 6369853"/>
              <a:gd name="connsiteY8" fmla="*/ 0 h 1489506"/>
              <a:gd name="connsiteX9" fmla="*/ 5732868 w 6369853"/>
              <a:gd name="connsiteY9" fmla="*/ 0 h 1489506"/>
              <a:gd name="connsiteX10" fmla="*/ 6369853 w 6369853"/>
              <a:gd name="connsiteY10" fmla="*/ 0 h 1489506"/>
              <a:gd name="connsiteX11" fmla="*/ 6369853 w 6369853"/>
              <a:gd name="connsiteY11" fmla="*/ 526292 h 1489506"/>
              <a:gd name="connsiteX12" fmla="*/ 6369853 w 6369853"/>
              <a:gd name="connsiteY12" fmla="*/ 1037689 h 1489506"/>
              <a:gd name="connsiteX13" fmla="*/ 6369853 w 6369853"/>
              <a:gd name="connsiteY13" fmla="*/ 1489506 h 1489506"/>
              <a:gd name="connsiteX14" fmla="*/ 5732868 w 6369853"/>
              <a:gd name="connsiteY14" fmla="*/ 1489506 h 1489506"/>
              <a:gd name="connsiteX15" fmla="*/ 5223279 w 6369853"/>
              <a:gd name="connsiteY15" fmla="*/ 1489506 h 1489506"/>
              <a:gd name="connsiteX16" fmla="*/ 4586294 w 6369853"/>
              <a:gd name="connsiteY16" fmla="*/ 1489506 h 1489506"/>
              <a:gd name="connsiteX17" fmla="*/ 3821912 w 6369853"/>
              <a:gd name="connsiteY17" fmla="*/ 1489506 h 1489506"/>
              <a:gd name="connsiteX18" fmla="*/ 3184927 w 6369853"/>
              <a:gd name="connsiteY18" fmla="*/ 1489506 h 1489506"/>
              <a:gd name="connsiteX19" fmla="*/ 2739037 w 6369853"/>
              <a:gd name="connsiteY19" fmla="*/ 1489506 h 1489506"/>
              <a:gd name="connsiteX20" fmla="*/ 2229449 w 6369853"/>
              <a:gd name="connsiteY20" fmla="*/ 1489506 h 1489506"/>
              <a:gd name="connsiteX21" fmla="*/ 1465066 w 6369853"/>
              <a:gd name="connsiteY21" fmla="*/ 1489506 h 1489506"/>
              <a:gd name="connsiteX22" fmla="*/ 828081 w 6369853"/>
              <a:gd name="connsiteY22" fmla="*/ 1489506 h 1489506"/>
              <a:gd name="connsiteX23" fmla="*/ 0 w 6369853"/>
              <a:gd name="connsiteY23" fmla="*/ 1489506 h 1489506"/>
              <a:gd name="connsiteX24" fmla="*/ 0 w 6369853"/>
              <a:gd name="connsiteY24" fmla="*/ 993004 h 1489506"/>
              <a:gd name="connsiteX25" fmla="*/ 0 w 6369853"/>
              <a:gd name="connsiteY25" fmla="*/ 541187 h 1489506"/>
              <a:gd name="connsiteX26" fmla="*/ 0 w 6369853"/>
              <a:gd name="connsiteY26" fmla="*/ 0 h 148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69853" h="1489506" extrusionOk="0">
                <a:moveTo>
                  <a:pt x="0" y="0"/>
                </a:moveTo>
                <a:cubicBezTo>
                  <a:pt x="268879" y="-10623"/>
                  <a:pt x="406032" y="28376"/>
                  <a:pt x="573287" y="0"/>
                </a:cubicBezTo>
                <a:cubicBezTo>
                  <a:pt x="740542" y="-28376"/>
                  <a:pt x="866249" y="5786"/>
                  <a:pt x="1019176" y="0"/>
                </a:cubicBezTo>
                <a:cubicBezTo>
                  <a:pt x="1172103" y="-5786"/>
                  <a:pt x="1433135" y="-8454"/>
                  <a:pt x="1783559" y="0"/>
                </a:cubicBezTo>
                <a:cubicBezTo>
                  <a:pt x="2133983" y="8454"/>
                  <a:pt x="2176880" y="-1990"/>
                  <a:pt x="2356846" y="0"/>
                </a:cubicBezTo>
                <a:cubicBezTo>
                  <a:pt x="2536812" y="1990"/>
                  <a:pt x="2763391" y="1808"/>
                  <a:pt x="2930132" y="0"/>
                </a:cubicBezTo>
                <a:cubicBezTo>
                  <a:pt x="3096873" y="-1808"/>
                  <a:pt x="3518763" y="6520"/>
                  <a:pt x="3694515" y="0"/>
                </a:cubicBezTo>
                <a:cubicBezTo>
                  <a:pt x="3870267" y="-6520"/>
                  <a:pt x="4031097" y="17038"/>
                  <a:pt x="4204103" y="0"/>
                </a:cubicBezTo>
                <a:cubicBezTo>
                  <a:pt x="4377109" y="-17038"/>
                  <a:pt x="4621047" y="14609"/>
                  <a:pt x="4968485" y="0"/>
                </a:cubicBezTo>
                <a:cubicBezTo>
                  <a:pt x="5315923" y="-14609"/>
                  <a:pt x="5540219" y="-36935"/>
                  <a:pt x="5732868" y="0"/>
                </a:cubicBezTo>
                <a:cubicBezTo>
                  <a:pt x="5925517" y="36935"/>
                  <a:pt x="6106870" y="14457"/>
                  <a:pt x="6369853" y="0"/>
                </a:cubicBezTo>
                <a:cubicBezTo>
                  <a:pt x="6363749" y="257094"/>
                  <a:pt x="6385382" y="390731"/>
                  <a:pt x="6369853" y="526292"/>
                </a:cubicBezTo>
                <a:cubicBezTo>
                  <a:pt x="6354324" y="661853"/>
                  <a:pt x="6361111" y="926930"/>
                  <a:pt x="6369853" y="1037689"/>
                </a:cubicBezTo>
                <a:cubicBezTo>
                  <a:pt x="6378595" y="1148448"/>
                  <a:pt x="6354088" y="1305084"/>
                  <a:pt x="6369853" y="1489506"/>
                </a:cubicBezTo>
                <a:cubicBezTo>
                  <a:pt x="6225976" y="1509954"/>
                  <a:pt x="6027924" y="1520981"/>
                  <a:pt x="5732868" y="1489506"/>
                </a:cubicBezTo>
                <a:cubicBezTo>
                  <a:pt x="5437812" y="1458031"/>
                  <a:pt x="5381092" y="1514944"/>
                  <a:pt x="5223279" y="1489506"/>
                </a:cubicBezTo>
                <a:cubicBezTo>
                  <a:pt x="5065466" y="1464068"/>
                  <a:pt x="4883569" y="1502430"/>
                  <a:pt x="4586294" y="1489506"/>
                </a:cubicBezTo>
                <a:cubicBezTo>
                  <a:pt x="4289020" y="1476582"/>
                  <a:pt x="4202045" y="1526608"/>
                  <a:pt x="3821912" y="1489506"/>
                </a:cubicBezTo>
                <a:cubicBezTo>
                  <a:pt x="3441779" y="1452404"/>
                  <a:pt x="3470572" y="1470678"/>
                  <a:pt x="3184927" y="1489506"/>
                </a:cubicBezTo>
                <a:cubicBezTo>
                  <a:pt x="2899283" y="1508334"/>
                  <a:pt x="2901118" y="1497499"/>
                  <a:pt x="2739037" y="1489506"/>
                </a:cubicBezTo>
                <a:cubicBezTo>
                  <a:pt x="2576956" y="1481514"/>
                  <a:pt x="2379691" y="1496449"/>
                  <a:pt x="2229449" y="1489506"/>
                </a:cubicBezTo>
                <a:cubicBezTo>
                  <a:pt x="2079207" y="1482563"/>
                  <a:pt x="1817386" y="1467327"/>
                  <a:pt x="1465066" y="1489506"/>
                </a:cubicBezTo>
                <a:cubicBezTo>
                  <a:pt x="1112746" y="1511685"/>
                  <a:pt x="998590" y="1492926"/>
                  <a:pt x="828081" y="1489506"/>
                </a:cubicBezTo>
                <a:cubicBezTo>
                  <a:pt x="657573" y="1486086"/>
                  <a:pt x="376614" y="1499158"/>
                  <a:pt x="0" y="1489506"/>
                </a:cubicBezTo>
                <a:cubicBezTo>
                  <a:pt x="-4056" y="1389125"/>
                  <a:pt x="19797" y="1198649"/>
                  <a:pt x="0" y="993004"/>
                </a:cubicBezTo>
                <a:cubicBezTo>
                  <a:pt x="-19797" y="787359"/>
                  <a:pt x="-5667" y="765166"/>
                  <a:pt x="0" y="541187"/>
                </a:cubicBezTo>
                <a:cubicBezTo>
                  <a:pt x="5667" y="317208"/>
                  <a:pt x="-3391" y="241640"/>
                  <a:pt x="0" y="0"/>
                </a:cubicBezTo>
                <a:close/>
              </a:path>
            </a:pathLst>
          </a:custGeom>
          <a:noFill/>
          <a:ln w="1016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775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3" grpId="0"/>
      <p:bldP spid="16" grpId="0" animBg="1"/>
      <p:bldP spid="17" grpId="0"/>
      <p:bldP spid="18" grpId="0"/>
      <p:bldP spid="19"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OOB Error</a:t>
            </a:r>
          </a:p>
        </p:txBody>
      </p:sp>
      <p:sp>
        <p:nvSpPr>
          <p:cNvPr id="21" name="Content Placeholder 2"/>
          <p:cNvSpPr>
            <a:spLocks noGrp="1"/>
          </p:cNvSpPr>
          <p:nvPr>
            <p:ph idx="1"/>
          </p:nvPr>
        </p:nvSpPr>
        <p:spPr>
          <a:xfrm>
            <a:off x="591353" y="1190115"/>
            <a:ext cx="11009293" cy="2111143"/>
          </a:xfrm>
        </p:spPr>
        <p:txBody>
          <a:bodyPr/>
          <a:lstStyle/>
          <a:p>
            <a:pPr>
              <a:spcAft>
                <a:spcPts val="1200"/>
              </a:spcAft>
            </a:pPr>
            <a:r>
              <a:rPr lang="en-US" sz="2400" dirty="0"/>
              <a:t>We average the point-wise out-of-bag error over the full training set. </a:t>
            </a:r>
          </a:p>
          <a:p>
            <a:pPr>
              <a:spcAft>
                <a:spcPts val="1200"/>
              </a:spcAft>
            </a:pP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mc:AlternateContent xmlns:mc="http://schemas.openxmlformats.org/markup-compatibility/2006" xmlns:a14="http://schemas.microsoft.com/office/drawing/2010/main">
        <mc:Choice Requires="a14">
          <p:sp>
            <p:nvSpPr>
              <p:cNvPr id="7" name="Rectangle 6"/>
              <p:cNvSpPr/>
              <p:nvPr/>
            </p:nvSpPr>
            <p:spPr>
              <a:xfrm>
                <a:off x="3310052" y="2407008"/>
                <a:ext cx="5724196"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𝐸𝑟𝑟𝑜</m:t>
                      </m:r>
                      <m:sSub>
                        <m:sSubPr>
                          <m:ctrlPr>
                            <a:rPr lang="en-US" sz="2400" i="1">
                              <a:latin typeface="Cambria Math" panose="02040503050406030204" pitchFamily="18" charset="0"/>
                            </a:rPr>
                          </m:ctrlPr>
                        </m:sSubPr>
                        <m:e>
                          <m:r>
                            <a:rPr lang="en-US" sz="2400" i="1">
                              <a:latin typeface="Cambria Math" charset="0"/>
                            </a:rPr>
                            <m:t>𝑟</m:t>
                          </m:r>
                        </m:e>
                        <m:sub>
                          <m:r>
                            <a:rPr lang="en-US" sz="2400" i="1">
                              <a:latin typeface="Cambria Math" charset="0"/>
                            </a:rPr>
                            <m:t>𝑂𝑂𝐵</m:t>
                          </m:r>
                        </m:sub>
                      </m:sSub>
                      <m:r>
                        <a:rPr lang="en-US" sz="2400" i="1">
                          <a:latin typeface="Cambria Math"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𝐵</m:t>
                          </m:r>
                        </m:den>
                      </m:f>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b="0" i="1" smtClean="0">
                              <a:latin typeface="Cambria Math" panose="02040503050406030204" pitchFamily="18" charset="0"/>
                            </a:rPr>
                            <m:t>𝐵</m:t>
                          </m:r>
                        </m:sup>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nary>
                      <m:r>
                        <a:rPr lang="en-US" sz="2400" b="0" i="1" smtClean="0">
                          <a:latin typeface="Cambria Math"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𝐵</m:t>
                          </m:r>
                        </m:den>
                      </m:f>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b="0" i="1" smtClean="0">
                              <a:latin typeface="Cambria Math" panose="02040503050406030204" pitchFamily="18" charset="0"/>
                            </a:rPr>
                            <m:t>𝐵</m:t>
                          </m:r>
                        </m:sup>
                        <m:e>
                          <m:r>
                            <a:rPr lang="en-US" sz="2400" i="1">
                              <a:latin typeface="Cambria Math" charset="0"/>
                              <a:ea typeface="Cambria Math" charset="0"/>
                              <a:cs typeface="Cambria Math" charset="0"/>
                            </a:rPr>
                            <m:t>𝕀</m:t>
                          </m:r>
                          <m:r>
                            <a:rPr lang="en-US" sz="2400" i="1">
                              <a:latin typeface="Cambria Math" charset="0"/>
                              <a:ea typeface="Cambria Math" charset="0"/>
                              <a:cs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r>
                            <a:rPr lang="en-US" sz="2400">
                              <a:latin typeface="Cambria Math" charset="0"/>
                              <a:ea typeface="Cambria Math" charset="0"/>
                              <a:cs typeface="Cambria Math" charset="0"/>
                            </a:rPr>
                            <m:t>≠</m:t>
                          </m:r>
                          <m:sSub>
                            <m:sSubPr>
                              <m:ctrlPr>
                                <a:rPr lang="en-US" sz="2400" i="1">
                                  <a:latin typeface="Cambria Math" panose="02040503050406030204" pitchFamily="18" charset="0"/>
                                </a:rPr>
                              </m:ctrlPr>
                            </m:sSubPr>
                            <m:e>
                              <m:r>
                                <m:rPr>
                                  <m:sty m:val="p"/>
                                </m:rPr>
                                <a:rPr lang="en-US" sz="2400">
                                  <a:latin typeface="Cambria Math" charset="0"/>
                                </a:rPr>
                                <m:t>y</m:t>
                              </m:r>
                            </m:e>
                            <m:sub>
                              <m:r>
                                <m:rPr>
                                  <m:sty m:val="p"/>
                                </m:rPr>
                                <a:rPr lang="en-US" sz="2400">
                                  <a:latin typeface="Cambria Math" charset="0"/>
                                </a:rPr>
                                <m:t>i</m:t>
                              </m:r>
                            </m:sub>
                          </m:sSub>
                          <m:r>
                            <a:rPr lang="en-US" sz="2400">
                              <a:latin typeface="Cambria Math" charset="0"/>
                            </a:rPr>
                            <m:t>)</m:t>
                          </m:r>
                          <m:r>
                            <m:rPr>
                              <m:nor/>
                            </m:rPr>
                            <a:rPr lang="en-US" sz="2400" dirty="0"/>
                            <m:t> </m:t>
                          </m:r>
                        </m:e>
                      </m:nary>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3310052" y="2407008"/>
                <a:ext cx="5724196" cy="1130822"/>
              </a:xfrm>
              <a:prstGeom prst="rect">
                <a:avLst/>
              </a:prstGeom>
              <a:blipFill>
                <a:blip r:embed="rId2"/>
                <a:stretch>
                  <a:fillRect t="-102222" b="-15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310052" y="4567327"/>
                <a:ext cx="5623463"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𝐸𝑟𝑟𝑜</m:t>
                      </m:r>
                      <m:sSub>
                        <m:sSubPr>
                          <m:ctrlPr>
                            <a:rPr lang="en-US" sz="2400" i="1">
                              <a:latin typeface="Cambria Math" panose="02040503050406030204" pitchFamily="18" charset="0"/>
                            </a:rPr>
                          </m:ctrlPr>
                        </m:sSubPr>
                        <m:e>
                          <m:r>
                            <a:rPr lang="en-US" sz="2400" i="1">
                              <a:latin typeface="Cambria Math" charset="0"/>
                            </a:rPr>
                            <m:t>𝑟</m:t>
                          </m:r>
                        </m:e>
                        <m:sub>
                          <m:r>
                            <a:rPr lang="en-US" sz="2400" i="1">
                              <a:latin typeface="Cambria Math" charset="0"/>
                            </a:rPr>
                            <m:t>𝑂𝑂𝐵</m:t>
                          </m:r>
                        </m:sub>
                      </m:sSub>
                      <m:r>
                        <a:rPr lang="en-US" sz="2400" i="1">
                          <a:latin typeface="Cambria Math"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𝐵</m:t>
                          </m:r>
                        </m:den>
                      </m:f>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b="0" i="1" smtClean="0">
                              <a:latin typeface="Cambria Math" panose="02040503050406030204" pitchFamily="18" charset="0"/>
                            </a:rPr>
                            <m:t>𝐵</m:t>
                          </m:r>
                        </m:sup>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nary>
                      <m:r>
                        <a:rPr lang="en-US" sz="2400" b="0" i="1" smtClean="0">
                          <a:latin typeface="Cambria Math"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𝐵</m:t>
                          </m:r>
                        </m:den>
                      </m:f>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b="0" i="1" smtClean="0">
                              <a:latin typeface="Cambria Math" panose="02040503050406030204" pitchFamily="18" charset="0"/>
                            </a:rPr>
                            <m:t>𝐵</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e>
                              </m:d>
                            </m:e>
                            <m:sup>
                              <m:r>
                                <a:rPr lang="en-US" sz="2400">
                                  <a:latin typeface="Cambria Math" charset="0"/>
                                </a:rPr>
                                <m:t>2</m:t>
                              </m:r>
                            </m:sup>
                          </m:sSup>
                        </m:e>
                      </m:nary>
                    </m:oMath>
                  </m:oMathPara>
                </a14:m>
                <a:endParaRPr lang="en-US" sz="2400" dirty="0"/>
              </a:p>
            </p:txBody>
          </p:sp>
        </mc:Choice>
        <mc:Fallback xmlns="">
          <p:sp>
            <p:nvSpPr>
              <p:cNvPr id="22" name="Rectangle 21"/>
              <p:cNvSpPr>
                <a:spLocks noRot="1" noChangeAspect="1" noMove="1" noResize="1" noEditPoints="1" noAdjustHandles="1" noChangeArrowheads="1" noChangeShapeType="1" noTextEdit="1"/>
              </p:cNvSpPr>
              <p:nvPr/>
            </p:nvSpPr>
            <p:spPr>
              <a:xfrm>
                <a:off x="3310052" y="4567327"/>
                <a:ext cx="5623463" cy="1130822"/>
              </a:xfrm>
              <a:prstGeom prst="rect">
                <a:avLst/>
              </a:prstGeom>
              <a:blipFill>
                <a:blip r:embed="rId3"/>
                <a:stretch>
                  <a:fillRect t="-102222" b="-157778"/>
                </a:stretch>
              </a:blipFill>
            </p:spPr>
            <p:txBody>
              <a:bodyPr/>
              <a:lstStyle/>
              <a:p>
                <a:r>
                  <a:rPr lang="en-US">
                    <a:noFill/>
                  </a:rPr>
                  <a:t> </a:t>
                </a:r>
              </a:p>
            </p:txBody>
          </p:sp>
        </mc:Fallback>
      </mc:AlternateContent>
      <p:sp>
        <p:nvSpPr>
          <p:cNvPr id="23" name="Rectangle 22"/>
          <p:cNvSpPr/>
          <p:nvPr/>
        </p:nvSpPr>
        <p:spPr>
          <a:xfrm>
            <a:off x="1746290" y="2061020"/>
            <a:ext cx="1649812"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Classification</a:t>
            </a:r>
          </a:p>
        </p:txBody>
      </p:sp>
      <p:sp>
        <p:nvSpPr>
          <p:cNvPr id="24" name="Rectangle 23"/>
          <p:cNvSpPr/>
          <p:nvPr/>
        </p:nvSpPr>
        <p:spPr>
          <a:xfrm>
            <a:off x="1746290" y="4306947"/>
            <a:ext cx="1359668"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Regression</a:t>
            </a:r>
          </a:p>
        </p:txBody>
      </p:sp>
      <p:sp>
        <p:nvSpPr>
          <p:cNvPr id="3" name="Rectangle 2">
            <a:extLst>
              <a:ext uri="{FF2B5EF4-FFF2-40B4-BE49-F238E27FC236}">
                <a16:creationId xmlns:a16="http://schemas.microsoft.com/office/drawing/2014/main" id="{5665DA1C-FF37-7549-A583-64F8EF018A05}"/>
              </a:ext>
            </a:extLst>
          </p:cNvPr>
          <p:cNvSpPr/>
          <p:nvPr/>
        </p:nvSpPr>
        <p:spPr>
          <a:xfrm>
            <a:off x="1542197" y="1897039"/>
            <a:ext cx="7601803" cy="1746913"/>
          </a:xfrm>
          <a:custGeom>
            <a:avLst/>
            <a:gdLst>
              <a:gd name="connsiteX0" fmla="*/ 0 w 7601803"/>
              <a:gd name="connsiteY0" fmla="*/ 0 h 1746913"/>
              <a:gd name="connsiteX1" fmla="*/ 615055 w 7601803"/>
              <a:gd name="connsiteY1" fmla="*/ 0 h 1746913"/>
              <a:gd name="connsiteX2" fmla="*/ 1078074 w 7601803"/>
              <a:gd name="connsiteY2" fmla="*/ 0 h 1746913"/>
              <a:gd name="connsiteX3" fmla="*/ 1921183 w 7601803"/>
              <a:gd name="connsiteY3" fmla="*/ 0 h 1746913"/>
              <a:gd name="connsiteX4" fmla="*/ 2536238 w 7601803"/>
              <a:gd name="connsiteY4" fmla="*/ 0 h 1746913"/>
              <a:gd name="connsiteX5" fmla="*/ 3151293 w 7601803"/>
              <a:gd name="connsiteY5" fmla="*/ 0 h 1746913"/>
              <a:gd name="connsiteX6" fmla="*/ 3994402 w 7601803"/>
              <a:gd name="connsiteY6" fmla="*/ 0 h 1746913"/>
              <a:gd name="connsiteX7" fmla="*/ 4533439 w 7601803"/>
              <a:gd name="connsiteY7" fmla="*/ 0 h 1746913"/>
              <a:gd name="connsiteX8" fmla="*/ 5376548 w 7601803"/>
              <a:gd name="connsiteY8" fmla="*/ 0 h 1746913"/>
              <a:gd name="connsiteX9" fmla="*/ 6219657 w 7601803"/>
              <a:gd name="connsiteY9" fmla="*/ 0 h 1746913"/>
              <a:gd name="connsiteX10" fmla="*/ 6910730 w 7601803"/>
              <a:gd name="connsiteY10" fmla="*/ 0 h 1746913"/>
              <a:gd name="connsiteX11" fmla="*/ 7601803 w 7601803"/>
              <a:gd name="connsiteY11" fmla="*/ 0 h 1746913"/>
              <a:gd name="connsiteX12" fmla="*/ 7601803 w 7601803"/>
              <a:gd name="connsiteY12" fmla="*/ 564835 h 1746913"/>
              <a:gd name="connsiteX13" fmla="*/ 7601803 w 7601803"/>
              <a:gd name="connsiteY13" fmla="*/ 1094732 h 1746913"/>
              <a:gd name="connsiteX14" fmla="*/ 7601803 w 7601803"/>
              <a:gd name="connsiteY14" fmla="*/ 1746913 h 1746913"/>
              <a:gd name="connsiteX15" fmla="*/ 6910730 w 7601803"/>
              <a:gd name="connsiteY15" fmla="*/ 1746913 h 1746913"/>
              <a:gd name="connsiteX16" fmla="*/ 6219657 w 7601803"/>
              <a:gd name="connsiteY16" fmla="*/ 1746913 h 1746913"/>
              <a:gd name="connsiteX17" fmla="*/ 5376548 w 7601803"/>
              <a:gd name="connsiteY17" fmla="*/ 1746913 h 1746913"/>
              <a:gd name="connsiteX18" fmla="*/ 4685475 w 7601803"/>
              <a:gd name="connsiteY18" fmla="*/ 1746913 h 1746913"/>
              <a:gd name="connsiteX19" fmla="*/ 4222456 w 7601803"/>
              <a:gd name="connsiteY19" fmla="*/ 1746913 h 1746913"/>
              <a:gd name="connsiteX20" fmla="*/ 3683419 w 7601803"/>
              <a:gd name="connsiteY20" fmla="*/ 1746913 h 1746913"/>
              <a:gd name="connsiteX21" fmla="*/ 2840310 w 7601803"/>
              <a:gd name="connsiteY21" fmla="*/ 1746913 h 1746913"/>
              <a:gd name="connsiteX22" fmla="*/ 2149237 w 7601803"/>
              <a:gd name="connsiteY22" fmla="*/ 1746913 h 1746913"/>
              <a:gd name="connsiteX23" fmla="*/ 1610200 w 7601803"/>
              <a:gd name="connsiteY23" fmla="*/ 1746913 h 1746913"/>
              <a:gd name="connsiteX24" fmla="*/ 919127 w 7601803"/>
              <a:gd name="connsiteY24" fmla="*/ 1746913 h 1746913"/>
              <a:gd name="connsiteX25" fmla="*/ 0 w 7601803"/>
              <a:gd name="connsiteY25" fmla="*/ 1746913 h 1746913"/>
              <a:gd name="connsiteX26" fmla="*/ 0 w 7601803"/>
              <a:gd name="connsiteY26" fmla="*/ 1217016 h 1746913"/>
              <a:gd name="connsiteX27" fmla="*/ 0 w 7601803"/>
              <a:gd name="connsiteY27" fmla="*/ 617243 h 1746913"/>
              <a:gd name="connsiteX28" fmla="*/ 0 w 7601803"/>
              <a:gd name="connsiteY28" fmla="*/ 0 h 174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01803" h="1746913" extrusionOk="0">
                <a:moveTo>
                  <a:pt x="0" y="0"/>
                </a:moveTo>
                <a:cubicBezTo>
                  <a:pt x="164321" y="192"/>
                  <a:pt x="435065" y="25780"/>
                  <a:pt x="615055" y="0"/>
                </a:cubicBezTo>
                <a:cubicBezTo>
                  <a:pt x="795046" y="-25780"/>
                  <a:pt x="883019" y="-4252"/>
                  <a:pt x="1078074" y="0"/>
                </a:cubicBezTo>
                <a:cubicBezTo>
                  <a:pt x="1273129" y="4252"/>
                  <a:pt x="1713210" y="-28745"/>
                  <a:pt x="1921183" y="0"/>
                </a:cubicBezTo>
                <a:cubicBezTo>
                  <a:pt x="2129156" y="28745"/>
                  <a:pt x="2365562" y="18609"/>
                  <a:pt x="2536238" y="0"/>
                </a:cubicBezTo>
                <a:cubicBezTo>
                  <a:pt x="2706915" y="-18609"/>
                  <a:pt x="2916923" y="-24249"/>
                  <a:pt x="3151293" y="0"/>
                </a:cubicBezTo>
                <a:cubicBezTo>
                  <a:pt x="3385663" y="24249"/>
                  <a:pt x="3763736" y="-14345"/>
                  <a:pt x="3994402" y="0"/>
                </a:cubicBezTo>
                <a:cubicBezTo>
                  <a:pt x="4225068" y="14345"/>
                  <a:pt x="4361475" y="2927"/>
                  <a:pt x="4533439" y="0"/>
                </a:cubicBezTo>
                <a:cubicBezTo>
                  <a:pt x="4705403" y="-2927"/>
                  <a:pt x="4955520" y="-29342"/>
                  <a:pt x="5376548" y="0"/>
                </a:cubicBezTo>
                <a:cubicBezTo>
                  <a:pt x="5797576" y="29342"/>
                  <a:pt x="5835474" y="-19881"/>
                  <a:pt x="6219657" y="0"/>
                </a:cubicBezTo>
                <a:cubicBezTo>
                  <a:pt x="6603840" y="19881"/>
                  <a:pt x="6699633" y="-15720"/>
                  <a:pt x="6910730" y="0"/>
                </a:cubicBezTo>
                <a:cubicBezTo>
                  <a:pt x="7121827" y="15720"/>
                  <a:pt x="7307984" y="3066"/>
                  <a:pt x="7601803" y="0"/>
                </a:cubicBezTo>
                <a:cubicBezTo>
                  <a:pt x="7597937" y="139527"/>
                  <a:pt x="7588939" y="367484"/>
                  <a:pt x="7601803" y="564835"/>
                </a:cubicBezTo>
                <a:cubicBezTo>
                  <a:pt x="7614667" y="762186"/>
                  <a:pt x="7593573" y="926736"/>
                  <a:pt x="7601803" y="1094732"/>
                </a:cubicBezTo>
                <a:cubicBezTo>
                  <a:pt x="7610033" y="1262728"/>
                  <a:pt x="7631386" y="1523033"/>
                  <a:pt x="7601803" y="1746913"/>
                </a:cubicBezTo>
                <a:cubicBezTo>
                  <a:pt x="7354296" y="1721664"/>
                  <a:pt x="7162004" y="1743626"/>
                  <a:pt x="6910730" y="1746913"/>
                </a:cubicBezTo>
                <a:cubicBezTo>
                  <a:pt x="6659456" y="1750200"/>
                  <a:pt x="6425256" y="1752306"/>
                  <a:pt x="6219657" y="1746913"/>
                </a:cubicBezTo>
                <a:cubicBezTo>
                  <a:pt x="6014058" y="1741520"/>
                  <a:pt x="5690430" y="1714267"/>
                  <a:pt x="5376548" y="1746913"/>
                </a:cubicBezTo>
                <a:cubicBezTo>
                  <a:pt x="5062666" y="1779559"/>
                  <a:pt x="4831641" y="1753915"/>
                  <a:pt x="4685475" y="1746913"/>
                </a:cubicBezTo>
                <a:cubicBezTo>
                  <a:pt x="4539309" y="1739911"/>
                  <a:pt x="4403637" y="1765158"/>
                  <a:pt x="4222456" y="1746913"/>
                </a:cubicBezTo>
                <a:cubicBezTo>
                  <a:pt x="4041275" y="1728668"/>
                  <a:pt x="3806152" y="1740252"/>
                  <a:pt x="3683419" y="1746913"/>
                </a:cubicBezTo>
                <a:cubicBezTo>
                  <a:pt x="3560686" y="1753574"/>
                  <a:pt x="3227731" y="1720049"/>
                  <a:pt x="2840310" y="1746913"/>
                </a:cubicBezTo>
                <a:cubicBezTo>
                  <a:pt x="2452889" y="1773777"/>
                  <a:pt x="2434716" y="1777892"/>
                  <a:pt x="2149237" y="1746913"/>
                </a:cubicBezTo>
                <a:cubicBezTo>
                  <a:pt x="1863758" y="1715934"/>
                  <a:pt x="1774647" y="1731814"/>
                  <a:pt x="1610200" y="1746913"/>
                </a:cubicBezTo>
                <a:cubicBezTo>
                  <a:pt x="1445753" y="1762012"/>
                  <a:pt x="1199081" y="1740270"/>
                  <a:pt x="919127" y="1746913"/>
                </a:cubicBezTo>
                <a:cubicBezTo>
                  <a:pt x="639173" y="1753556"/>
                  <a:pt x="196848" y="1761979"/>
                  <a:pt x="0" y="1746913"/>
                </a:cubicBezTo>
                <a:cubicBezTo>
                  <a:pt x="7398" y="1545409"/>
                  <a:pt x="-18843" y="1463650"/>
                  <a:pt x="0" y="1217016"/>
                </a:cubicBezTo>
                <a:cubicBezTo>
                  <a:pt x="18843" y="970382"/>
                  <a:pt x="-25821" y="876619"/>
                  <a:pt x="0" y="617243"/>
                </a:cubicBezTo>
                <a:cubicBezTo>
                  <a:pt x="25821" y="357867"/>
                  <a:pt x="-29844" y="283819"/>
                  <a:pt x="0" y="0"/>
                </a:cubicBezTo>
                <a:close/>
              </a:path>
            </a:pathLst>
          </a:custGeom>
          <a:noFill/>
          <a:ln w="1016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7BB212D-72DF-6F40-AEE8-60041EEA7ABA}"/>
              </a:ext>
            </a:extLst>
          </p:cNvPr>
          <p:cNvSpPr/>
          <p:nvPr/>
        </p:nvSpPr>
        <p:spPr>
          <a:xfrm>
            <a:off x="1542196" y="4148919"/>
            <a:ext cx="7601803" cy="1746913"/>
          </a:xfrm>
          <a:custGeom>
            <a:avLst/>
            <a:gdLst>
              <a:gd name="connsiteX0" fmla="*/ 0 w 7601803"/>
              <a:gd name="connsiteY0" fmla="*/ 0 h 1746913"/>
              <a:gd name="connsiteX1" fmla="*/ 615055 w 7601803"/>
              <a:gd name="connsiteY1" fmla="*/ 0 h 1746913"/>
              <a:gd name="connsiteX2" fmla="*/ 1078074 w 7601803"/>
              <a:gd name="connsiteY2" fmla="*/ 0 h 1746913"/>
              <a:gd name="connsiteX3" fmla="*/ 1921183 w 7601803"/>
              <a:gd name="connsiteY3" fmla="*/ 0 h 1746913"/>
              <a:gd name="connsiteX4" fmla="*/ 2536238 w 7601803"/>
              <a:gd name="connsiteY4" fmla="*/ 0 h 1746913"/>
              <a:gd name="connsiteX5" fmla="*/ 3151293 w 7601803"/>
              <a:gd name="connsiteY5" fmla="*/ 0 h 1746913"/>
              <a:gd name="connsiteX6" fmla="*/ 3994402 w 7601803"/>
              <a:gd name="connsiteY6" fmla="*/ 0 h 1746913"/>
              <a:gd name="connsiteX7" fmla="*/ 4533439 w 7601803"/>
              <a:gd name="connsiteY7" fmla="*/ 0 h 1746913"/>
              <a:gd name="connsiteX8" fmla="*/ 5376548 w 7601803"/>
              <a:gd name="connsiteY8" fmla="*/ 0 h 1746913"/>
              <a:gd name="connsiteX9" fmla="*/ 6219657 w 7601803"/>
              <a:gd name="connsiteY9" fmla="*/ 0 h 1746913"/>
              <a:gd name="connsiteX10" fmla="*/ 6910730 w 7601803"/>
              <a:gd name="connsiteY10" fmla="*/ 0 h 1746913"/>
              <a:gd name="connsiteX11" fmla="*/ 7601803 w 7601803"/>
              <a:gd name="connsiteY11" fmla="*/ 0 h 1746913"/>
              <a:gd name="connsiteX12" fmla="*/ 7601803 w 7601803"/>
              <a:gd name="connsiteY12" fmla="*/ 564835 h 1746913"/>
              <a:gd name="connsiteX13" fmla="*/ 7601803 w 7601803"/>
              <a:gd name="connsiteY13" fmla="*/ 1094732 h 1746913"/>
              <a:gd name="connsiteX14" fmla="*/ 7601803 w 7601803"/>
              <a:gd name="connsiteY14" fmla="*/ 1746913 h 1746913"/>
              <a:gd name="connsiteX15" fmla="*/ 6910730 w 7601803"/>
              <a:gd name="connsiteY15" fmla="*/ 1746913 h 1746913"/>
              <a:gd name="connsiteX16" fmla="*/ 6219657 w 7601803"/>
              <a:gd name="connsiteY16" fmla="*/ 1746913 h 1746913"/>
              <a:gd name="connsiteX17" fmla="*/ 5376548 w 7601803"/>
              <a:gd name="connsiteY17" fmla="*/ 1746913 h 1746913"/>
              <a:gd name="connsiteX18" fmla="*/ 4685475 w 7601803"/>
              <a:gd name="connsiteY18" fmla="*/ 1746913 h 1746913"/>
              <a:gd name="connsiteX19" fmla="*/ 4222456 w 7601803"/>
              <a:gd name="connsiteY19" fmla="*/ 1746913 h 1746913"/>
              <a:gd name="connsiteX20" fmla="*/ 3683419 w 7601803"/>
              <a:gd name="connsiteY20" fmla="*/ 1746913 h 1746913"/>
              <a:gd name="connsiteX21" fmla="*/ 2840310 w 7601803"/>
              <a:gd name="connsiteY21" fmla="*/ 1746913 h 1746913"/>
              <a:gd name="connsiteX22" fmla="*/ 2149237 w 7601803"/>
              <a:gd name="connsiteY22" fmla="*/ 1746913 h 1746913"/>
              <a:gd name="connsiteX23" fmla="*/ 1610200 w 7601803"/>
              <a:gd name="connsiteY23" fmla="*/ 1746913 h 1746913"/>
              <a:gd name="connsiteX24" fmla="*/ 919127 w 7601803"/>
              <a:gd name="connsiteY24" fmla="*/ 1746913 h 1746913"/>
              <a:gd name="connsiteX25" fmla="*/ 0 w 7601803"/>
              <a:gd name="connsiteY25" fmla="*/ 1746913 h 1746913"/>
              <a:gd name="connsiteX26" fmla="*/ 0 w 7601803"/>
              <a:gd name="connsiteY26" fmla="*/ 1217016 h 1746913"/>
              <a:gd name="connsiteX27" fmla="*/ 0 w 7601803"/>
              <a:gd name="connsiteY27" fmla="*/ 617243 h 1746913"/>
              <a:gd name="connsiteX28" fmla="*/ 0 w 7601803"/>
              <a:gd name="connsiteY28" fmla="*/ 0 h 174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01803" h="1746913" extrusionOk="0">
                <a:moveTo>
                  <a:pt x="0" y="0"/>
                </a:moveTo>
                <a:cubicBezTo>
                  <a:pt x="164321" y="192"/>
                  <a:pt x="435065" y="25780"/>
                  <a:pt x="615055" y="0"/>
                </a:cubicBezTo>
                <a:cubicBezTo>
                  <a:pt x="795046" y="-25780"/>
                  <a:pt x="883019" y="-4252"/>
                  <a:pt x="1078074" y="0"/>
                </a:cubicBezTo>
                <a:cubicBezTo>
                  <a:pt x="1273129" y="4252"/>
                  <a:pt x="1713210" y="-28745"/>
                  <a:pt x="1921183" y="0"/>
                </a:cubicBezTo>
                <a:cubicBezTo>
                  <a:pt x="2129156" y="28745"/>
                  <a:pt x="2365562" y="18609"/>
                  <a:pt x="2536238" y="0"/>
                </a:cubicBezTo>
                <a:cubicBezTo>
                  <a:pt x="2706915" y="-18609"/>
                  <a:pt x="2916923" y="-24249"/>
                  <a:pt x="3151293" y="0"/>
                </a:cubicBezTo>
                <a:cubicBezTo>
                  <a:pt x="3385663" y="24249"/>
                  <a:pt x="3763736" y="-14345"/>
                  <a:pt x="3994402" y="0"/>
                </a:cubicBezTo>
                <a:cubicBezTo>
                  <a:pt x="4225068" y="14345"/>
                  <a:pt x="4361475" y="2927"/>
                  <a:pt x="4533439" y="0"/>
                </a:cubicBezTo>
                <a:cubicBezTo>
                  <a:pt x="4705403" y="-2927"/>
                  <a:pt x="4955520" y="-29342"/>
                  <a:pt x="5376548" y="0"/>
                </a:cubicBezTo>
                <a:cubicBezTo>
                  <a:pt x="5797576" y="29342"/>
                  <a:pt x="5835474" y="-19881"/>
                  <a:pt x="6219657" y="0"/>
                </a:cubicBezTo>
                <a:cubicBezTo>
                  <a:pt x="6603840" y="19881"/>
                  <a:pt x="6699633" y="-15720"/>
                  <a:pt x="6910730" y="0"/>
                </a:cubicBezTo>
                <a:cubicBezTo>
                  <a:pt x="7121827" y="15720"/>
                  <a:pt x="7307984" y="3066"/>
                  <a:pt x="7601803" y="0"/>
                </a:cubicBezTo>
                <a:cubicBezTo>
                  <a:pt x="7597937" y="139527"/>
                  <a:pt x="7588939" y="367484"/>
                  <a:pt x="7601803" y="564835"/>
                </a:cubicBezTo>
                <a:cubicBezTo>
                  <a:pt x="7614667" y="762186"/>
                  <a:pt x="7593573" y="926736"/>
                  <a:pt x="7601803" y="1094732"/>
                </a:cubicBezTo>
                <a:cubicBezTo>
                  <a:pt x="7610033" y="1262728"/>
                  <a:pt x="7631386" y="1523033"/>
                  <a:pt x="7601803" y="1746913"/>
                </a:cubicBezTo>
                <a:cubicBezTo>
                  <a:pt x="7354296" y="1721664"/>
                  <a:pt x="7162004" y="1743626"/>
                  <a:pt x="6910730" y="1746913"/>
                </a:cubicBezTo>
                <a:cubicBezTo>
                  <a:pt x="6659456" y="1750200"/>
                  <a:pt x="6425256" y="1752306"/>
                  <a:pt x="6219657" y="1746913"/>
                </a:cubicBezTo>
                <a:cubicBezTo>
                  <a:pt x="6014058" y="1741520"/>
                  <a:pt x="5690430" y="1714267"/>
                  <a:pt x="5376548" y="1746913"/>
                </a:cubicBezTo>
                <a:cubicBezTo>
                  <a:pt x="5062666" y="1779559"/>
                  <a:pt x="4831641" y="1753915"/>
                  <a:pt x="4685475" y="1746913"/>
                </a:cubicBezTo>
                <a:cubicBezTo>
                  <a:pt x="4539309" y="1739911"/>
                  <a:pt x="4403637" y="1765158"/>
                  <a:pt x="4222456" y="1746913"/>
                </a:cubicBezTo>
                <a:cubicBezTo>
                  <a:pt x="4041275" y="1728668"/>
                  <a:pt x="3806152" y="1740252"/>
                  <a:pt x="3683419" y="1746913"/>
                </a:cubicBezTo>
                <a:cubicBezTo>
                  <a:pt x="3560686" y="1753574"/>
                  <a:pt x="3227731" y="1720049"/>
                  <a:pt x="2840310" y="1746913"/>
                </a:cubicBezTo>
                <a:cubicBezTo>
                  <a:pt x="2452889" y="1773777"/>
                  <a:pt x="2434716" y="1777892"/>
                  <a:pt x="2149237" y="1746913"/>
                </a:cubicBezTo>
                <a:cubicBezTo>
                  <a:pt x="1863758" y="1715934"/>
                  <a:pt x="1774647" y="1731814"/>
                  <a:pt x="1610200" y="1746913"/>
                </a:cubicBezTo>
                <a:cubicBezTo>
                  <a:pt x="1445753" y="1762012"/>
                  <a:pt x="1199081" y="1740270"/>
                  <a:pt x="919127" y="1746913"/>
                </a:cubicBezTo>
                <a:cubicBezTo>
                  <a:pt x="639173" y="1753556"/>
                  <a:pt x="196848" y="1761979"/>
                  <a:pt x="0" y="1746913"/>
                </a:cubicBezTo>
                <a:cubicBezTo>
                  <a:pt x="7398" y="1545409"/>
                  <a:pt x="-18843" y="1463650"/>
                  <a:pt x="0" y="1217016"/>
                </a:cubicBezTo>
                <a:cubicBezTo>
                  <a:pt x="18843" y="970382"/>
                  <a:pt x="-25821" y="876619"/>
                  <a:pt x="0" y="617243"/>
                </a:cubicBezTo>
                <a:cubicBezTo>
                  <a:pt x="25821" y="357867"/>
                  <a:pt x="-29844" y="283819"/>
                  <a:pt x="0" y="0"/>
                </a:cubicBezTo>
                <a:close/>
              </a:path>
            </a:pathLst>
          </a:custGeom>
          <a:noFill/>
          <a:ln w="1016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39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Error</a:t>
            </a:r>
          </a:p>
        </p:txBody>
      </p:sp>
      <p:sp>
        <p:nvSpPr>
          <p:cNvPr id="3" name="Content Placeholder 2"/>
          <p:cNvSpPr>
            <a:spLocks noGrp="1"/>
          </p:cNvSpPr>
          <p:nvPr>
            <p:ph idx="1"/>
          </p:nvPr>
        </p:nvSpPr>
        <p:spPr>
          <a:xfrm>
            <a:off x="591353" y="1190115"/>
            <a:ext cx="11009293" cy="5575810"/>
          </a:xfrm>
        </p:spPr>
        <p:txBody>
          <a:bodyPr/>
          <a:lstStyle/>
          <a:p>
            <a:pPr>
              <a:spcAft>
                <a:spcPts val="1200"/>
              </a:spcAft>
            </a:pPr>
            <a:r>
              <a:rPr lang="en-US" sz="2400" dirty="0"/>
              <a:t>Bagging is an example of an </a:t>
            </a:r>
            <a:r>
              <a:rPr lang="en-US" sz="2400" b="1" i="1" dirty="0">
                <a:solidFill>
                  <a:schemeClr val="accent1"/>
                </a:solidFill>
              </a:rPr>
              <a:t>ensemble method</a:t>
            </a:r>
            <a:r>
              <a:rPr lang="en-US" sz="2400" dirty="0"/>
              <a:t>, a method of building a single model by training and aggregating multiple models. </a:t>
            </a:r>
          </a:p>
          <a:p>
            <a:pPr>
              <a:spcAft>
                <a:spcPts val="1200"/>
              </a:spcAft>
            </a:pPr>
            <a:r>
              <a:rPr lang="en-US" sz="2400" dirty="0"/>
              <a:t>With ensemble methods, we get a new metric for assessing the predictive performance of the model, the </a:t>
            </a:r>
            <a:r>
              <a:rPr lang="en-US" sz="2400" b="1" i="1" dirty="0">
                <a:solidFill>
                  <a:schemeClr val="accent1"/>
                </a:solidFill>
              </a:rPr>
              <a:t>out-of-bag</a:t>
            </a:r>
            <a:r>
              <a:rPr lang="en-US" sz="2400" b="1" i="1" dirty="0"/>
              <a:t> </a:t>
            </a:r>
            <a:r>
              <a:rPr lang="en-US" sz="2400" b="1" i="1" dirty="0">
                <a:solidFill>
                  <a:schemeClr val="accent1"/>
                </a:solidFill>
              </a:rPr>
              <a:t>error</a:t>
            </a:r>
            <a:r>
              <a:rPr lang="en-US" sz="2400" dirty="0"/>
              <a:t>. </a:t>
            </a:r>
          </a:p>
          <a:p>
            <a:pPr>
              <a:spcAft>
                <a:spcPts val="1200"/>
              </a:spcAft>
            </a:pPr>
            <a:r>
              <a:rPr lang="en-US" sz="2400" dirty="0"/>
              <a:t>Given a training set and an ensemble of models, each trained on a bootstrap sample, we compute the </a:t>
            </a:r>
            <a:r>
              <a:rPr lang="en-US" sz="2400" b="1" i="1" dirty="0">
                <a:solidFill>
                  <a:schemeClr val="accent1"/>
                </a:solidFill>
              </a:rPr>
              <a:t>out-of-bag error </a:t>
            </a:r>
            <a:r>
              <a:rPr lang="en-US" sz="2400" dirty="0"/>
              <a:t>of the averaged model by </a:t>
            </a:r>
          </a:p>
          <a:p>
            <a:pPr marL="1200120" lvl="1" indent="-457200">
              <a:spcAft>
                <a:spcPts val="1200"/>
              </a:spcAft>
              <a:buFont typeface="+mj-lt"/>
              <a:buAutoNum type="arabicPeriod"/>
            </a:pPr>
            <a:r>
              <a:rPr lang="en-US" sz="2200" dirty="0"/>
              <a:t>For each point in the training set, we average the predicted output for this point over the models whose bootstrap training set excludes this point. We compute the error or squared error of this averaged prediction. Call this the point-wise out-of-bag error. </a:t>
            </a:r>
          </a:p>
          <a:p>
            <a:pPr marL="1200120" lvl="1" indent="-457200">
              <a:spcAft>
                <a:spcPts val="1200"/>
              </a:spcAft>
              <a:buFont typeface="+mj-lt"/>
              <a:buAutoNum type="arabicPeriod"/>
            </a:pPr>
            <a:r>
              <a:rPr lang="en-US" sz="2200" dirty="0"/>
              <a:t>We average the point-wise out-of-bag error over the full training set. </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614131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a:xfrm>
            <a:off x="833415" y="1177759"/>
            <a:ext cx="10327008" cy="890528"/>
          </a:xfrm>
        </p:spPr>
        <p:txBody>
          <a:bodyPr/>
          <a:lstStyle/>
          <a:p>
            <a:pPr marL="523875" indent="-512763"/>
            <a:r>
              <a:rPr lang="en-US" sz="2400" b="1" dirty="0"/>
              <a:t>Question: </a:t>
            </a:r>
            <a:r>
              <a:rPr lang="en-US" sz="2400" dirty="0"/>
              <a:t>Can you guess the equation that defines the decision boundary below?</a:t>
            </a:r>
          </a:p>
          <a:p>
            <a:pPr marL="523875" indent="-512763"/>
            <a:endParaRPr lang="en-US" sz="2400" dirty="0"/>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37617" y="2179791"/>
            <a:ext cx="5938146" cy="3632492"/>
          </a:xfrm>
          <a:custGeom>
            <a:avLst/>
            <a:gdLst>
              <a:gd name="connsiteX0" fmla="*/ 0 w 5938146"/>
              <a:gd name="connsiteY0" fmla="*/ 0 h 3632492"/>
              <a:gd name="connsiteX1" fmla="*/ 481650 w 5938146"/>
              <a:gd name="connsiteY1" fmla="*/ 0 h 3632492"/>
              <a:gd name="connsiteX2" fmla="*/ 1200825 w 5938146"/>
              <a:gd name="connsiteY2" fmla="*/ 0 h 3632492"/>
              <a:gd name="connsiteX3" fmla="*/ 1801238 w 5938146"/>
              <a:gd name="connsiteY3" fmla="*/ 0 h 3632492"/>
              <a:gd name="connsiteX4" fmla="*/ 2461032 w 5938146"/>
              <a:gd name="connsiteY4" fmla="*/ 0 h 3632492"/>
              <a:gd name="connsiteX5" fmla="*/ 3239589 w 5938146"/>
              <a:gd name="connsiteY5" fmla="*/ 0 h 3632492"/>
              <a:gd name="connsiteX6" fmla="*/ 3780620 w 5938146"/>
              <a:gd name="connsiteY6" fmla="*/ 0 h 3632492"/>
              <a:gd name="connsiteX7" fmla="*/ 4499795 w 5938146"/>
              <a:gd name="connsiteY7" fmla="*/ 0 h 3632492"/>
              <a:gd name="connsiteX8" fmla="*/ 5040826 w 5938146"/>
              <a:gd name="connsiteY8" fmla="*/ 0 h 3632492"/>
              <a:gd name="connsiteX9" fmla="*/ 5938146 w 5938146"/>
              <a:gd name="connsiteY9" fmla="*/ 0 h 3632492"/>
              <a:gd name="connsiteX10" fmla="*/ 5938146 w 5938146"/>
              <a:gd name="connsiteY10" fmla="*/ 641740 h 3632492"/>
              <a:gd name="connsiteX11" fmla="*/ 5938146 w 5938146"/>
              <a:gd name="connsiteY11" fmla="*/ 1174506 h 3632492"/>
              <a:gd name="connsiteX12" fmla="*/ 5938146 w 5938146"/>
              <a:gd name="connsiteY12" fmla="*/ 1852571 h 3632492"/>
              <a:gd name="connsiteX13" fmla="*/ 5938146 w 5938146"/>
              <a:gd name="connsiteY13" fmla="*/ 2457986 h 3632492"/>
              <a:gd name="connsiteX14" fmla="*/ 5938146 w 5938146"/>
              <a:gd name="connsiteY14" fmla="*/ 3632492 h 3632492"/>
              <a:gd name="connsiteX15" fmla="*/ 5218971 w 5938146"/>
              <a:gd name="connsiteY15" fmla="*/ 3632492 h 3632492"/>
              <a:gd name="connsiteX16" fmla="*/ 4559177 w 5938146"/>
              <a:gd name="connsiteY16" fmla="*/ 3632492 h 3632492"/>
              <a:gd name="connsiteX17" fmla="*/ 3958764 w 5938146"/>
              <a:gd name="connsiteY17" fmla="*/ 3632492 h 3632492"/>
              <a:gd name="connsiteX18" fmla="*/ 3239589 w 5938146"/>
              <a:gd name="connsiteY18" fmla="*/ 3632492 h 3632492"/>
              <a:gd name="connsiteX19" fmla="*/ 2579795 w 5938146"/>
              <a:gd name="connsiteY19" fmla="*/ 3632492 h 3632492"/>
              <a:gd name="connsiteX20" fmla="*/ 1801238 w 5938146"/>
              <a:gd name="connsiteY20" fmla="*/ 3632492 h 3632492"/>
              <a:gd name="connsiteX21" fmla="*/ 1022681 w 5938146"/>
              <a:gd name="connsiteY21" fmla="*/ 3632492 h 3632492"/>
              <a:gd name="connsiteX22" fmla="*/ 0 w 5938146"/>
              <a:gd name="connsiteY22" fmla="*/ 3632492 h 3632492"/>
              <a:gd name="connsiteX23" fmla="*/ 0 w 5938146"/>
              <a:gd name="connsiteY23" fmla="*/ 2990752 h 3632492"/>
              <a:gd name="connsiteX24" fmla="*/ 0 w 5938146"/>
              <a:gd name="connsiteY24" fmla="*/ 2349011 h 3632492"/>
              <a:gd name="connsiteX25" fmla="*/ 0 w 5938146"/>
              <a:gd name="connsiteY25" fmla="*/ 1743596 h 3632492"/>
              <a:gd name="connsiteX26" fmla="*/ 0 w 5938146"/>
              <a:gd name="connsiteY26" fmla="*/ 1138181 h 3632492"/>
              <a:gd name="connsiteX27" fmla="*/ 0 w 5938146"/>
              <a:gd name="connsiteY27" fmla="*/ 532765 h 3632492"/>
              <a:gd name="connsiteX28" fmla="*/ 0 w 5938146"/>
              <a:gd name="connsiteY28" fmla="*/ 0 h 363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38146" h="3632492" fill="none" extrusionOk="0">
                <a:moveTo>
                  <a:pt x="0" y="0"/>
                </a:moveTo>
                <a:cubicBezTo>
                  <a:pt x="219592" y="-32"/>
                  <a:pt x="324923" y="-11275"/>
                  <a:pt x="481650" y="0"/>
                </a:cubicBezTo>
                <a:cubicBezTo>
                  <a:pt x="638377" y="11275"/>
                  <a:pt x="960007" y="18260"/>
                  <a:pt x="1200825" y="0"/>
                </a:cubicBezTo>
                <a:cubicBezTo>
                  <a:pt x="1441643" y="-18260"/>
                  <a:pt x="1509079" y="3836"/>
                  <a:pt x="1801238" y="0"/>
                </a:cubicBezTo>
                <a:cubicBezTo>
                  <a:pt x="2093397" y="-3836"/>
                  <a:pt x="2193208" y="18365"/>
                  <a:pt x="2461032" y="0"/>
                </a:cubicBezTo>
                <a:cubicBezTo>
                  <a:pt x="2728856" y="-18365"/>
                  <a:pt x="3080180" y="20899"/>
                  <a:pt x="3239589" y="0"/>
                </a:cubicBezTo>
                <a:cubicBezTo>
                  <a:pt x="3398998" y="-20899"/>
                  <a:pt x="3573342" y="13618"/>
                  <a:pt x="3780620" y="0"/>
                </a:cubicBezTo>
                <a:cubicBezTo>
                  <a:pt x="3987898" y="-13618"/>
                  <a:pt x="4200545" y="-13121"/>
                  <a:pt x="4499795" y="0"/>
                </a:cubicBezTo>
                <a:cubicBezTo>
                  <a:pt x="4799046" y="13121"/>
                  <a:pt x="4780576" y="14738"/>
                  <a:pt x="5040826" y="0"/>
                </a:cubicBezTo>
                <a:cubicBezTo>
                  <a:pt x="5301076" y="-14738"/>
                  <a:pt x="5669617" y="37980"/>
                  <a:pt x="5938146" y="0"/>
                </a:cubicBezTo>
                <a:cubicBezTo>
                  <a:pt x="5932440" y="254988"/>
                  <a:pt x="5958541" y="477654"/>
                  <a:pt x="5938146" y="641740"/>
                </a:cubicBezTo>
                <a:cubicBezTo>
                  <a:pt x="5917751" y="805826"/>
                  <a:pt x="5960838" y="1028753"/>
                  <a:pt x="5938146" y="1174506"/>
                </a:cubicBezTo>
                <a:cubicBezTo>
                  <a:pt x="5915454" y="1320259"/>
                  <a:pt x="5921390" y="1639484"/>
                  <a:pt x="5938146" y="1852571"/>
                </a:cubicBezTo>
                <a:cubicBezTo>
                  <a:pt x="5954902" y="2065658"/>
                  <a:pt x="5949175" y="2266168"/>
                  <a:pt x="5938146" y="2457986"/>
                </a:cubicBezTo>
                <a:cubicBezTo>
                  <a:pt x="5927117" y="2649804"/>
                  <a:pt x="5966054" y="3090749"/>
                  <a:pt x="5938146" y="3632492"/>
                </a:cubicBezTo>
                <a:cubicBezTo>
                  <a:pt x="5735755" y="3634689"/>
                  <a:pt x="5403409" y="3654163"/>
                  <a:pt x="5218971" y="3632492"/>
                </a:cubicBezTo>
                <a:cubicBezTo>
                  <a:pt x="5034534" y="3610821"/>
                  <a:pt x="4846410" y="3621258"/>
                  <a:pt x="4559177" y="3632492"/>
                </a:cubicBezTo>
                <a:cubicBezTo>
                  <a:pt x="4271944" y="3643726"/>
                  <a:pt x="4108653" y="3631183"/>
                  <a:pt x="3958764" y="3632492"/>
                </a:cubicBezTo>
                <a:cubicBezTo>
                  <a:pt x="3808875" y="3633801"/>
                  <a:pt x="3500357" y="3629581"/>
                  <a:pt x="3239589" y="3632492"/>
                </a:cubicBezTo>
                <a:cubicBezTo>
                  <a:pt x="2978821" y="3635403"/>
                  <a:pt x="2801601" y="3645813"/>
                  <a:pt x="2579795" y="3632492"/>
                </a:cubicBezTo>
                <a:cubicBezTo>
                  <a:pt x="2357989" y="3619171"/>
                  <a:pt x="2119106" y="3608065"/>
                  <a:pt x="1801238" y="3632492"/>
                </a:cubicBezTo>
                <a:cubicBezTo>
                  <a:pt x="1483370" y="3656919"/>
                  <a:pt x="1406813" y="3638063"/>
                  <a:pt x="1022681" y="3632492"/>
                </a:cubicBezTo>
                <a:cubicBezTo>
                  <a:pt x="638549" y="3626921"/>
                  <a:pt x="342703" y="3606199"/>
                  <a:pt x="0" y="3632492"/>
                </a:cubicBezTo>
                <a:cubicBezTo>
                  <a:pt x="-23966" y="3385786"/>
                  <a:pt x="-24352" y="3173527"/>
                  <a:pt x="0" y="2990752"/>
                </a:cubicBezTo>
                <a:cubicBezTo>
                  <a:pt x="24352" y="2807977"/>
                  <a:pt x="12828" y="2659760"/>
                  <a:pt x="0" y="2349011"/>
                </a:cubicBezTo>
                <a:cubicBezTo>
                  <a:pt x="-12828" y="2038262"/>
                  <a:pt x="3161" y="2040622"/>
                  <a:pt x="0" y="1743596"/>
                </a:cubicBezTo>
                <a:cubicBezTo>
                  <a:pt x="-3161" y="1446570"/>
                  <a:pt x="7471" y="1401356"/>
                  <a:pt x="0" y="1138181"/>
                </a:cubicBezTo>
                <a:cubicBezTo>
                  <a:pt x="-7471" y="875006"/>
                  <a:pt x="14017" y="679975"/>
                  <a:pt x="0" y="532765"/>
                </a:cubicBezTo>
                <a:cubicBezTo>
                  <a:pt x="-14017" y="385555"/>
                  <a:pt x="14497" y="143325"/>
                  <a:pt x="0" y="0"/>
                </a:cubicBezTo>
                <a:close/>
              </a:path>
              <a:path w="5938146" h="3632492" stroke="0" extrusionOk="0">
                <a:moveTo>
                  <a:pt x="0" y="0"/>
                </a:moveTo>
                <a:cubicBezTo>
                  <a:pt x="143545" y="21947"/>
                  <a:pt x="404117" y="-10936"/>
                  <a:pt x="600413" y="0"/>
                </a:cubicBezTo>
                <a:cubicBezTo>
                  <a:pt x="796709" y="10936"/>
                  <a:pt x="980530" y="11725"/>
                  <a:pt x="1082062" y="0"/>
                </a:cubicBezTo>
                <a:cubicBezTo>
                  <a:pt x="1183594" y="-11725"/>
                  <a:pt x="1614981" y="23695"/>
                  <a:pt x="1860619" y="0"/>
                </a:cubicBezTo>
                <a:cubicBezTo>
                  <a:pt x="2106257" y="-23695"/>
                  <a:pt x="2248374" y="-27559"/>
                  <a:pt x="2461032" y="0"/>
                </a:cubicBezTo>
                <a:cubicBezTo>
                  <a:pt x="2673690" y="27559"/>
                  <a:pt x="2832276" y="28446"/>
                  <a:pt x="3061444" y="0"/>
                </a:cubicBezTo>
                <a:cubicBezTo>
                  <a:pt x="3290612" y="-28446"/>
                  <a:pt x="3462993" y="-13768"/>
                  <a:pt x="3840001" y="0"/>
                </a:cubicBezTo>
                <a:cubicBezTo>
                  <a:pt x="4217009" y="13768"/>
                  <a:pt x="4172730" y="-14981"/>
                  <a:pt x="4381032" y="0"/>
                </a:cubicBezTo>
                <a:cubicBezTo>
                  <a:pt x="4589334" y="14981"/>
                  <a:pt x="4796986" y="24279"/>
                  <a:pt x="5159589" y="0"/>
                </a:cubicBezTo>
                <a:cubicBezTo>
                  <a:pt x="5522192" y="-24279"/>
                  <a:pt x="5638873" y="33113"/>
                  <a:pt x="5938146" y="0"/>
                </a:cubicBezTo>
                <a:cubicBezTo>
                  <a:pt x="5927811" y="175858"/>
                  <a:pt x="5952668" y="382587"/>
                  <a:pt x="5938146" y="605415"/>
                </a:cubicBezTo>
                <a:cubicBezTo>
                  <a:pt x="5923624" y="828243"/>
                  <a:pt x="5908203" y="978427"/>
                  <a:pt x="5938146" y="1210831"/>
                </a:cubicBezTo>
                <a:cubicBezTo>
                  <a:pt x="5968089" y="1443235"/>
                  <a:pt x="5936493" y="1645612"/>
                  <a:pt x="5938146" y="1852571"/>
                </a:cubicBezTo>
                <a:cubicBezTo>
                  <a:pt x="5939799" y="2059530"/>
                  <a:pt x="5961199" y="2217646"/>
                  <a:pt x="5938146" y="2349011"/>
                </a:cubicBezTo>
                <a:cubicBezTo>
                  <a:pt x="5915093" y="2480376"/>
                  <a:pt x="5937369" y="2753617"/>
                  <a:pt x="5938146" y="2954427"/>
                </a:cubicBezTo>
                <a:cubicBezTo>
                  <a:pt x="5938923" y="3155237"/>
                  <a:pt x="5936913" y="3329156"/>
                  <a:pt x="5938146" y="3632492"/>
                </a:cubicBezTo>
                <a:cubicBezTo>
                  <a:pt x="5621861" y="3656815"/>
                  <a:pt x="5436095" y="3638578"/>
                  <a:pt x="5278352" y="3632492"/>
                </a:cubicBezTo>
                <a:cubicBezTo>
                  <a:pt x="5120609" y="3626406"/>
                  <a:pt x="4772454" y="3659652"/>
                  <a:pt x="4499795" y="3632492"/>
                </a:cubicBezTo>
                <a:cubicBezTo>
                  <a:pt x="4227136" y="3605332"/>
                  <a:pt x="3985087" y="3645064"/>
                  <a:pt x="3840001" y="3632492"/>
                </a:cubicBezTo>
                <a:cubicBezTo>
                  <a:pt x="3694915" y="3619920"/>
                  <a:pt x="3587880" y="3649452"/>
                  <a:pt x="3358351" y="3632492"/>
                </a:cubicBezTo>
                <a:cubicBezTo>
                  <a:pt x="3128822" y="3615533"/>
                  <a:pt x="3011463" y="3655330"/>
                  <a:pt x="2817320" y="3632492"/>
                </a:cubicBezTo>
                <a:cubicBezTo>
                  <a:pt x="2623177" y="3609654"/>
                  <a:pt x="2337533" y="3668731"/>
                  <a:pt x="2038763" y="3632492"/>
                </a:cubicBezTo>
                <a:cubicBezTo>
                  <a:pt x="1739993" y="3596253"/>
                  <a:pt x="1677642" y="3635785"/>
                  <a:pt x="1378969" y="3632492"/>
                </a:cubicBezTo>
                <a:cubicBezTo>
                  <a:pt x="1080296" y="3629199"/>
                  <a:pt x="1020610" y="3623278"/>
                  <a:pt x="837938" y="3632492"/>
                </a:cubicBezTo>
                <a:cubicBezTo>
                  <a:pt x="655266" y="3641706"/>
                  <a:pt x="174731" y="3623392"/>
                  <a:pt x="0" y="3632492"/>
                </a:cubicBezTo>
                <a:cubicBezTo>
                  <a:pt x="11517" y="3481536"/>
                  <a:pt x="-5462" y="3255815"/>
                  <a:pt x="0" y="3136051"/>
                </a:cubicBezTo>
                <a:cubicBezTo>
                  <a:pt x="5462" y="3016287"/>
                  <a:pt x="-4639" y="2826047"/>
                  <a:pt x="0" y="2639611"/>
                </a:cubicBezTo>
                <a:cubicBezTo>
                  <a:pt x="4639" y="2453175"/>
                  <a:pt x="-29723" y="2233273"/>
                  <a:pt x="0" y="1997871"/>
                </a:cubicBezTo>
                <a:cubicBezTo>
                  <a:pt x="29723" y="1762469"/>
                  <a:pt x="-24768" y="1683630"/>
                  <a:pt x="0" y="1465105"/>
                </a:cubicBezTo>
                <a:cubicBezTo>
                  <a:pt x="24768" y="1246580"/>
                  <a:pt x="11230" y="959429"/>
                  <a:pt x="0" y="787040"/>
                </a:cubicBezTo>
                <a:cubicBezTo>
                  <a:pt x="-11230" y="614651"/>
                  <a:pt x="-30737" y="253915"/>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cxnSp>
        <p:nvCxnSpPr>
          <p:cNvPr id="6" name="Straight Connector 5"/>
          <p:cNvCxnSpPr>
            <a:cxnSpLocks/>
          </p:cNvCxnSpPr>
          <p:nvPr/>
        </p:nvCxnSpPr>
        <p:spPr>
          <a:xfrm flipV="1">
            <a:off x="4059382" y="3429000"/>
            <a:ext cx="4190011" cy="182187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76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solidFill>
                  <a:schemeClr val="bg1">
                    <a:lumMod val="85000"/>
                  </a:schemeClr>
                </a:solidFill>
              </a:rPr>
              <a:t>If trees are too shallow it can still underfit. </a:t>
            </a:r>
          </a:p>
          <a:p>
            <a:pPr marL="457200" indent="-457200">
              <a:buFont typeface="Arial" charset="0"/>
              <a:buChar char="•"/>
            </a:pPr>
            <a:r>
              <a:rPr lang="en-US" dirty="0">
                <a:solidFill>
                  <a:schemeClr val="bg1">
                    <a:lumMod val="85000"/>
                  </a:schemeClr>
                </a:solidFill>
              </a:rPr>
              <a:t>Still some overfitting if the trees are too large. </a:t>
            </a:r>
          </a:p>
          <a:p>
            <a:pPr marL="457200" indent="-457200">
              <a:buFont typeface="Arial" charset="0"/>
              <a:buChar char="•"/>
            </a:pPr>
            <a:r>
              <a:rPr lang="en-US" dirty="0">
                <a:solidFill>
                  <a:srgbClr val="C00000"/>
                </a:solidFill>
              </a:rPr>
              <a:t>Interpretability:</a:t>
            </a:r>
          </a:p>
          <a:p>
            <a:pPr marL="469900"/>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55260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Review of Decision Trees</a:t>
            </a:r>
          </a:p>
          <a:p>
            <a:pPr marL="457200" indent="-457200">
              <a:spcAft>
                <a:spcPts val="1800"/>
              </a:spcAft>
              <a:buFont typeface="Arial" charset="0"/>
              <a:buChar char="•"/>
            </a:pPr>
            <a:r>
              <a:rPr lang="en-US" dirty="0"/>
              <a:t>Bagging</a:t>
            </a:r>
          </a:p>
          <a:p>
            <a:pPr marL="457200" indent="-457200">
              <a:spcAft>
                <a:spcPts val="1800"/>
              </a:spcAft>
              <a:buFont typeface="Arial" charset="0"/>
              <a:buChar char="•"/>
            </a:pPr>
            <a:r>
              <a:rPr lang="en-US" dirty="0"/>
              <a:t>Out of Bag Error (OOB) </a:t>
            </a:r>
          </a:p>
          <a:p>
            <a:pPr marL="457200" indent="-457200">
              <a:spcAft>
                <a:spcPts val="1800"/>
              </a:spcAft>
              <a:buFont typeface="Arial" charset="0"/>
              <a:buChar char="•"/>
            </a:pPr>
            <a:r>
              <a:rPr lang="en-US" b="1" dirty="0"/>
              <a:t>Variable Importance</a:t>
            </a:r>
          </a:p>
        </p:txBody>
      </p:sp>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3169994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983807"/>
                <a:ext cx="11009293" cy="2111143"/>
              </a:xfrm>
            </p:spPr>
            <p:txBody>
              <a:bodyPr/>
              <a:lstStyle/>
              <a:p>
                <a:pPr>
                  <a:spcAft>
                    <a:spcPts val="1800"/>
                  </a:spcAft>
                </a:pPr>
                <a:r>
                  <a:rPr lang="en-US" sz="2400" dirty="0"/>
                  <a:t>Calculate the total amount that the MSE (for regression) or Gini index (for classification) is decreased due to splits over a given predictor, averaged over all </a:t>
                </a:r>
                <a14:m>
                  <m:oMath xmlns:m="http://schemas.openxmlformats.org/officeDocument/2006/math">
                    <m:r>
                      <a:rPr lang="en-US" sz="2400" b="0" i="1" smtClean="0">
                        <a:latin typeface="Cambria Math" charset="0"/>
                      </a:rPr>
                      <m:t>𝐵</m:t>
                    </m:r>
                  </m:oMath>
                </a14:m>
                <a:r>
                  <a:rPr lang="en-US" sz="2400" dirty="0"/>
                  <a:t> trees. </a:t>
                </a:r>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983807"/>
                <a:ext cx="11009293" cy="2111143"/>
              </a:xfrm>
              <a:blipFill>
                <a:blip r:embed="rId2"/>
                <a:stretch>
                  <a:fillRect l="-806" t="-239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52</a:t>
            </a:fld>
            <a:endParaRPr lang="en-US"/>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928" y="2203208"/>
            <a:ext cx="5246854" cy="4590997"/>
          </a:xfrm>
          <a:prstGeom prst="rect">
            <a:avLst/>
          </a:prstGeom>
          <a:ln>
            <a:noFill/>
          </a:ln>
        </p:spPr>
      </p:pic>
      <p:sp>
        <p:nvSpPr>
          <p:cNvPr id="8" name="Content Placeholder 2"/>
          <p:cNvSpPr txBox="1">
            <a:spLocks/>
          </p:cNvSpPr>
          <p:nvPr/>
        </p:nvSpPr>
        <p:spPr>
          <a:xfrm>
            <a:off x="4691452" y="6342616"/>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spTree>
    <p:extLst>
      <p:ext uri="{BB962C8B-B14F-4D97-AF65-F5344CB8AC3E}">
        <p14:creationId xmlns:p14="http://schemas.microsoft.com/office/powerpoint/2010/main" val="192524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1009293" cy="4837280"/>
              </a:xfrm>
            </p:spPr>
            <p:txBody>
              <a:bodyPr/>
              <a:lstStyle/>
              <a:p>
                <a:r>
                  <a:rPr lang="en-US" sz="2500" dirty="0"/>
                  <a:t>In practice, the ensembles of trees in Bagging tend to be </a:t>
                </a:r>
                <a:r>
                  <a:rPr lang="en-US" sz="2500" dirty="0">
                    <a:solidFill>
                      <a:schemeClr val="accent1"/>
                    </a:solidFill>
                  </a:rPr>
                  <a:t>highly correlated</a:t>
                </a:r>
                <a:r>
                  <a:rPr lang="en-US" sz="2500" dirty="0"/>
                  <a:t>. </a:t>
                </a:r>
              </a:p>
              <a:p>
                <a:endParaRPr lang="en-US" sz="2500" dirty="0"/>
              </a:p>
              <a:p>
                <a:r>
                  <a:rPr lang="en-US" sz="2500" dirty="0"/>
                  <a:t>Suppose we have an extremely strong predictor,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charset="0"/>
                          </a:rPr>
                          <m:t>𝑥</m:t>
                        </m:r>
                      </m:e>
                      <m:sub>
                        <m:r>
                          <a:rPr lang="en-US" sz="2500" b="0" i="1" smtClean="0">
                            <a:latin typeface="Cambria Math" charset="0"/>
                          </a:rPr>
                          <m:t>𝑗</m:t>
                        </m:r>
                      </m:sub>
                    </m:sSub>
                  </m:oMath>
                </a14:m>
                <a:r>
                  <a:rPr lang="en-US" sz="2500" dirty="0"/>
                  <a:t> , in the training set amongst moderate predictors. Then the greedy learning algorithm ensures that most of the models in the ensemble will choose to split on </a:t>
                </a:r>
                <a14:m>
                  <m:oMath xmlns:m="http://schemas.openxmlformats.org/officeDocument/2006/math">
                    <m:sSub>
                      <m:sSubPr>
                        <m:ctrlPr>
                          <a:rPr lang="en-US" sz="2500" i="1">
                            <a:latin typeface="Cambria Math" panose="02040503050406030204" pitchFamily="18" charset="0"/>
                          </a:rPr>
                        </m:ctrlPr>
                      </m:sSubPr>
                      <m:e>
                        <m:r>
                          <a:rPr lang="en-US" sz="2500" i="1">
                            <a:latin typeface="Cambria Math" charset="0"/>
                          </a:rPr>
                          <m:t>𝑥</m:t>
                        </m:r>
                      </m:e>
                      <m:sub>
                        <m:r>
                          <a:rPr lang="en-US" sz="2500" i="1">
                            <a:latin typeface="Cambria Math" charset="0"/>
                          </a:rPr>
                          <m:t>𝑗</m:t>
                        </m:r>
                      </m:sub>
                    </m:sSub>
                  </m:oMath>
                </a14:m>
                <a:r>
                  <a:rPr lang="en-US" sz="2500" dirty="0"/>
                  <a:t> in early iterations. </a:t>
                </a:r>
              </a:p>
              <a:p>
                <a:endParaRPr lang="en-US" sz="2500" dirty="0"/>
              </a:p>
              <a:p>
                <a:r>
                  <a:rPr lang="en-US" sz="2500" dirty="0"/>
                  <a:t>However, we assumed that each tree in the ensemble is </a:t>
                </a:r>
                <a:r>
                  <a:rPr lang="en-US" dirty="0">
                    <a:solidFill>
                      <a:schemeClr val="accent1"/>
                    </a:solidFill>
                  </a:rPr>
                  <a:t>independently </a:t>
                </a:r>
                <a:r>
                  <a:rPr lang="en-US" sz="2500" dirty="0"/>
                  <a:t> and </a:t>
                </a:r>
                <a:r>
                  <a:rPr lang="en-US" sz="2500" dirty="0">
                    <a:solidFill>
                      <a:schemeClr val="accent1"/>
                    </a:solidFill>
                  </a:rPr>
                  <a:t>identically</a:t>
                </a:r>
                <a:r>
                  <a:rPr lang="en-US" sz="2500" dirty="0"/>
                  <a:t> distributed, with the expected output of the averaged model the same as the expected output of any one of the trees. </a:t>
                </a:r>
              </a:p>
              <a:p>
                <a:endParaRPr lang="en-US" sz="25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3" cy="4837280"/>
              </a:xfrm>
              <a:blipFill>
                <a:blip r:embed="rId2"/>
                <a:stretch>
                  <a:fillRect l="-922" t="-1047" r="-103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127075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5358" y="875126"/>
                <a:ext cx="10327008" cy="4729556"/>
              </a:xfrm>
            </p:spPr>
            <p:txBody>
              <a:bodyPr/>
              <a:lstStyle/>
              <a:p>
                <a:r>
                  <a:rPr lang="en-US" sz="2400" dirty="0"/>
                  <a:t>Recall, for </a:t>
                </a:r>
                <a14:m>
                  <m:oMath xmlns:m="http://schemas.openxmlformats.org/officeDocument/2006/math">
                    <m:r>
                      <a:rPr lang="en-US" sz="2400" b="0" i="1" smtClean="0">
                        <a:latin typeface="Cambria Math" charset="0"/>
                      </a:rPr>
                      <m:t>𝐵</m:t>
                    </m:r>
                  </m:oMath>
                </a14:m>
                <a:r>
                  <a:rPr lang="en-US" sz="2400" dirty="0"/>
                  <a:t> number of identically and independently distributed variable, </a:t>
                </a:r>
                <a:r>
                  <a:rPr lang="en-US" sz="2400" i="1" dirty="0">
                    <a:latin typeface="Cambria Math" charset="0"/>
                    <a:ea typeface="Cambria Math" charset="0"/>
                    <a:cs typeface="Cambria Math" charset="0"/>
                  </a:rPr>
                  <a:t>X</a:t>
                </a:r>
                <a:r>
                  <a:rPr lang="en-US" sz="2400" dirty="0"/>
                  <a:t>, with variance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oMath>
                </a14:m>
                <a:r>
                  <a:rPr lang="en-US" sz="2400" dirty="0"/>
                  <a:t>, the variance of the estimate of the mean is :</a:t>
                </a:r>
              </a:p>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charset="0"/>
                        </a:rPr>
                        <m:t>var</m:t>
                      </m:r>
                      <m:d>
                        <m:dPr>
                          <m:ctrlPr>
                            <a:rPr lang="en-US" sz="2400" b="0" i="1" smtClean="0">
                              <a:latin typeface="Cambria Math" panose="02040503050406030204" pitchFamily="18" charset="0"/>
                            </a:rPr>
                          </m:ctrlPr>
                        </m:d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𝜇</m:t>
                                  </m:r>
                                </m:e>
                              </m:acc>
                            </m:e>
                            <m:sub>
                              <m:r>
                                <a:rPr lang="en-US" sz="2400" b="0" i="1" dirty="0" smtClean="0">
                                  <a:latin typeface="Cambria Math" charset="0"/>
                                </a:rPr>
                                <m:t>𝑥</m:t>
                              </m:r>
                            </m:sub>
                          </m:sSub>
                        </m:e>
                      </m:d>
                      <m:r>
                        <a:rPr lang="en-US" sz="2400" b="0" i="1" smtClean="0">
                          <a:latin typeface="Cambria Math" charset="0"/>
                        </a:rPr>
                        <m:t>=</m:t>
                      </m:r>
                      <m:f>
                        <m:fPr>
                          <m:ctrlPr>
                            <a:rPr lang="en-US"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num>
                        <m:den>
                          <m:r>
                            <a:rPr lang="en-US" sz="2400" i="1">
                              <a:latin typeface="Cambria Math" charset="0"/>
                            </a:rPr>
                            <m:t>𝐵</m:t>
                          </m:r>
                        </m:den>
                      </m:f>
                    </m:oMath>
                  </m:oMathPara>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5358" y="875126"/>
                <a:ext cx="10327008" cy="4729556"/>
              </a:xfrm>
              <a:blipFill rotWithShape="0">
                <a:blip r:embed="rId2"/>
                <a:stretch>
                  <a:fillRect l="-885" t="-1032" r="-9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54</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94" y="2576043"/>
            <a:ext cx="11220492" cy="4007319"/>
          </a:xfrm>
          <a:prstGeom prst="rect">
            <a:avLst/>
          </a:prstGeom>
        </p:spPr>
      </p:pic>
    </p:spTree>
    <p:extLst>
      <p:ext uri="{BB962C8B-B14F-4D97-AF65-F5344CB8AC3E}">
        <p14:creationId xmlns:p14="http://schemas.microsoft.com/office/powerpoint/2010/main" val="854634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7240" y="877824"/>
                <a:ext cx="10807043" cy="2111143"/>
              </a:xfrm>
            </p:spPr>
            <p:txBody>
              <a:bodyPr/>
              <a:lstStyle/>
              <a:p>
                <a:pPr>
                  <a:spcAft>
                    <a:spcPts val="600"/>
                  </a:spcAft>
                </a:pPr>
                <a:r>
                  <a:rPr lang="en-US" sz="2400" dirty="0"/>
                  <a:t>For </a:t>
                </a:r>
                <a14:m>
                  <m:oMath xmlns:m="http://schemas.openxmlformats.org/officeDocument/2006/math">
                    <m:r>
                      <a:rPr lang="en-US" sz="2400" b="0" i="1" smtClean="0">
                        <a:latin typeface="Cambria Math" charset="0"/>
                      </a:rPr>
                      <m:t>𝐵</m:t>
                    </m:r>
                  </m:oMath>
                </a14:m>
                <a:r>
                  <a:rPr lang="en-US" sz="2400" dirty="0"/>
                  <a:t> number of identically but not independently distributed variables with pairwise correlation </a:t>
                </a:r>
                <a14:m>
                  <m:oMath xmlns:m="http://schemas.openxmlformats.org/officeDocument/2006/math">
                    <m:r>
                      <a:rPr lang="el-GR" sz="2400" i="1" smtClean="0">
                        <a:latin typeface="Cambria Math" charset="0"/>
                        <a:ea typeface="Cambria Math" charset="0"/>
                        <a:cs typeface="Cambria Math" charset="0"/>
                      </a:rPr>
                      <m:t>𝜌</m:t>
                    </m:r>
                  </m:oMath>
                </a14:m>
                <a:r>
                  <a:rPr lang="en-US" sz="2400" dirty="0"/>
                  <a:t> and variance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oMath>
                </a14:m>
                <a:r>
                  <a:rPr lang="en-US" sz="2400" dirty="0"/>
                  <a:t>, the variance of their mean is </a:t>
                </a:r>
              </a:p>
              <a:p>
                <a:pPr>
                  <a:spcBef>
                    <a:spcPts val="624"/>
                  </a:spcBef>
                  <a:spcAft>
                    <a:spcPts val="1200"/>
                  </a:spcAft>
                </a:pPr>
                <a14:m>
                  <m:oMathPara xmlns:m="http://schemas.openxmlformats.org/officeDocument/2006/math">
                    <m:oMathParaPr>
                      <m:jc m:val="centerGroup"/>
                    </m:oMathParaPr>
                    <m:oMath xmlns:m="http://schemas.openxmlformats.org/officeDocument/2006/math">
                      <m:r>
                        <m:rPr>
                          <m:sty m:val="p"/>
                        </m:rPr>
                        <a:rPr lang="en-US" sz="2400">
                          <a:solidFill>
                            <a:schemeClr val="tx1">
                              <a:lumMod val="75000"/>
                              <a:lumOff val="25000"/>
                            </a:schemeClr>
                          </a:solidFill>
                          <a:latin typeface="Cambria Math" charset="0"/>
                        </a:rPr>
                        <m:t>var</m:t>
                      </m:r>
                      <m:d>
                        <m:dPr>
                          <m:ctrlPr>
                            <a:rPr lang="en-US" sz="2400" i="1">
                              <a:solidFill>
                                <a:schemeClr val="tx1">
                                  <a:lumMod val="75000"/>
                                  <a:lumOff val="25000"/>
                                </a:schemeClr>
                              </a:solidFill>
                              <a:latin typeface="Cambria Math" panose="02040503050406030204" pitchFamily="18" charset="0"/>
                            </a:rPr>
                          </m:ctrlPr>
                        </m:dPr>
                        <m:e>
                          <m:sSub>
                            <m:sSubPr>
                              <m:ctrlPr>
                                <a:rPr lang="en-US" sz="2400" i="1" dirty="0">
                                  <a:solidFill>
                                    <a:schemeClr val="tx1">
                                      <a:lumMod val="75000"/>
                                      <a:lumOff val="25000"/>
                                    </a:schemeClr>
                                  </a:solidFill>
                                  <a:latin typeface="Cambria Math" panose="02040503050406030204" pitchFamily="18" charset="0"/>
                                </a:rPr>
                              </m:ctrlPr>
                            </m:sSubPr>
                            <m:e>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𝜇</m:t>
                                  </m:r>
                                </m:e>
                              </m:acc>
                            </m:e>
                            <m:sub>
                              <m:r>
                                <a:rPr lang="en-US" sz="2400" i="1" dirty="0">
                                  <a:solidFill>
                                    <a:schemeClr val="tx1">
                                      <a:lumMod val="75000"/>
                                      <a:lumOff val="25000"/>
                                    </a:schemeClr>
                                  </a:solidFill>
                                  <a:latin typeface="Cambria Math" charset="0"/>
                                </a:rPr>
                                <m:t>𝑥</m:t>
                              </m:r>
                            </m:sub>
                          </m:sSub>
                        </m:e>
                      </m:d>
                      <m:r>
                        <a:rPr lang="en-US" sz="2400" i="1" dirty="0">
                          <a:solidFill>
                            <a:schemeClr val="tx1">
                              <a:lumMod val="75000"/>
                              <a:lumOff val="25000"/>
                            </a:schemeClr>
                          </a:solidFill>
                          <a:latin typeface="Cambria Math" charset="0"/>
                        </a:rPr>
                        <m:t>∝</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𝜎</m:t>
                          </m:r>
                        </m:e>
                        <m:sup>
                          <m:r>
                            <a:rPr lang="en-US" sz="2400" i="1">
                              <a:solidFill>
                                <a:schemeClr val="tx1">
                                  <a:lumMod val="75000"/>
                                  <a:lumOff val="25000"/>
                                </a:schemeClr>
                              </a:solidFill>
                              <a:latin typeface="Cambria Math" charset="0"/>
                            </a:rPr>
                            <m:t>2</m:t>
                          </m:r>
                        </m:sup>
                      </m:sSup>
                      <m:r>
                        <a:rPr lang="en-US" sz="2400" b="0" i="1" smtClean="0">
                          <a:solidFill>
                            <a:schemeClr val="tx1">
                              <a:lumMod val="75000"/>
                              <a:lumOff val="25000"/>
                            </a:schemeClr>
                          </a:solidFill>
                          <a:latin typeface="Cambria Math" charset="0"/>
                        </a:rPr>
                        <m:t>(1+</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𝜌</m:t>
                          </m:r>
                        </m:e>
                        <m:sup>
                          <m:r>
                            <a:rPr lang="en-US" sz="2400" b="0" i="1" smtClean="0">
                              <a:solidFill>
                                <a:schemeClr val="tx1">
                                  <a:lumMod val="75000"/>
                                  <a:lumOff val="25000"/>
                                </a:schemeClr>
                              </a:solidFill>
                              <a:latin typeface="Cambria Math" charset="0"/>
                            </a:rPr>
                            <m:t>2</m:t>
                          </m:r>
                        </m:sup>
                      </m:sSup>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𝐵</m:t>
                      </m:r>
                    </m:oMath>
                  </m:oMathPara>
                </a14:m>
                <a:endParaRPr lang="en-US" sz="2400" dirty="0">
                  <a:solidFill>
                    <a:schemeClr val="tx1">
                      <a:lumMod val="75000"/>
                      <a:lumOff val="25000"/>
                    </a:schemeClr>
                  </a:solidFill>
                </a:endParaRPr>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7240" y="877824"/>
                <a:ext cx="10807043" cy="2111143"/>
              </a:xfrm>
              <a:blipFill rotWithShape="0">
                <a:blip r:embed="rId2"/>
                <a:stretch>
                  <a:fillRect l="-903" t="-23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55</a:t>
            </a:fld>
            <a:endParaRPr lang="en-US"/>
          </a:p>
        </p:txBody>
      </p:sp>
      <p:sp>
        <p:nvSpPr>
          <p:cNvPr id="7" name="Rectangle 6"/>
          <p:cNvSpPr/>
          <p:nvPr/>
        </p:nvSpPr>
        <p:spPr>
          <a:xfrm>
            <a:off x="4649390" y="2233329"/>
            <a:ext cx="184731" cy="461665"/>
          </a:xfrm>
          <a:prstGeom prst="rect">
            <a:avLst/>
          </a:prstGeom>
        </p:spPr>
        <p:txBody>
          <a:bodyPr wrap="none">
            <a:spAutoFit/>
          </a:bodyPr>
          <a:lstStyle/>
          <a:p>
            <a:endParaRPr lang="en-US" sz="2400" dirty="0">
              <a:solidFill>
                <a:schemeClr val="tx1">
                  <a:lumMod val="75000"/>
                  <a:lumOff val="25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5" y="2536078"/>
            <a:ext cx="11214201" cy="4005072"/>
          </a:xfrm>
          <a:prstGeom prst="rect">
            <a:avLst/>
          </a:prstGeom>
        </p:spPr>
      </p:pic>
    </p:spTree>
    <p:extLst>
      <p:ext uri="{BB962C8B-B14F-4D97-AF65-F5344CB8AC3E}">
        <p14:creationId xmlns:p14="http://schemas.microsoft.com/office/powerpoint/2010/main" val="1464284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25C8F-7F21-1046-9FAE-F66AB2B07A3D}"/>
              </a:ext>
            </a:extLst>
          </p:cNvPr>
          <p:cNvSpPr>
            <a:spLocks noGrp="1"/>
          </p:cNvSpPr>
          <p:nvPr>
            <p:ph type="sldNum" sz="quarter" idx="12"/>
          </p:nvPr>
        </p:nvSpPr>
        <p:spPr/>
        <p:txBody>
          <a:bodyPr/>
          <a:lstStyle/>
          <a:p>
            <a:fld id="{47445CB2-BF6F-6E49-AC61-7BDDE2E02F5B}" type="slidenum">
              <a:rPr lang="en-US" smtClean="0"/>
              <a:t>56</a:t>
            </a:fld>
            <a:endParaRPr lang="en-US"/>
          </a:p>
        </p:txBody>
      </p:sp>
      <p:sp>
        <p:nvSpPr>
          <p:cNvPr id="3" name="TextBox 2">
            <a:extLst>
              <a:ext uri="{FF2B5EF4-FFF2-40B4-BE49-F238E27FC236}">
                <a16:creationId xmlns:a16="http://schemas.microsoft.com/office/drawing/2014/main" id="{E1017C63-652A-8F40-863D-CD973C61EF36}"/>
              </a:ext>
            </a:extLst>
          </p:cNvPr>
          <p:cNvSpPr txBox="1"/>
          <p:nvPr/>
        </p:nvSpPr>
        <p:spPr>
          <a:xfrm>
            <a:off x="2602566" y="2804160"/>
            <a:ext cx="7448899" cy="769441"/>
          </a:xfrm>
          <a:prstGeom prst="rect">
            <a:avLst/>
          </a:prstGeom>
          <a:noFill/>
        </p:spPr>
        <p:txBody>
          <a:bodyPr wrap="none" rtlCol="0">
            <a:spAutoFit/>
          </a:bodyPr>
          <a:lstStyle/>
          <a:p>
            <a:r>
              <a:rPr lang="en-US" sz="4400" dirty="0"/>
              <a:t>Another cliff hanger in CS109A  </a:t>
            </a:r>
          </a:p>
        </p:txBody>
      </p:sp>
    </p:spTree>
    <p:extLst>
      <p:ext uri="{BB962C8B-B14F-4D97-AF65-F5344CB8AC3E}">
        <p14:creationId xmlns:p14="http://schemas.microsoft.com/office/powerpoint/2010/main" val="3953771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6191A4-BB47-574D-A0FE-FB5004BD295D}"/>
              </a:ext>
            </a:extLst>
          </p:cNvPr>
          <p:cNvSpPr>
            <a:spLocks noGrp="1"/>
          </p:cNvSpPr>
          <p:nvPr>
            <p:ph type="sldNum" sz="quarter" idx="12"/>
          </p:nvPr>
        </p:nvSpPr>
        <p:spPr/>
        <p:txBody>
          <a:bodyPr/>
          <a:lstStyle/>
          <a:p>
            <a:fld id="{A13833A1-46C9-FB45-812F-A8AC7B5136EB}" type="slidenum">
              <a:rPr lang="en-US" smtClean="0"/>
              <a:t>57</a:t>
            </a:fld>
            <a:endParaRPr lang="en-US"/>
          </a:p>
        </p:txBody>
      </p:sp>
      <p:sp>
        <p:nvSpPr>
          <p:cNvPr id="3" name="Each session held by the instructor is capped at 90 minutes twice a week.…">
            <a:extLst>
              <a:ext uri="{FF2B5EF4-FFF2-40B4-BE49-F238E27FC236}">
                <a16:creationId xmlns:a16="http://schemas.microsoft.com/office/drawing/2014/main" id="{34EFD4C9-E7FD-3743-8D36-D5AA8738DCA7}"/>
              </a:ext>
            </a:extLst>
          </p:cNvPr>
          <p:cNvSpPr txBox="1"/>
          <p:nvPr/>
        </p:nvSpPr>
        <p:spPr>
          <a:xfrm>
            <a:off x="647700" y="1264568"/>
            <a:ext cx="6991333" cy="53140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marL="12700" indent="-285750" defTabSz="1219169">
              <a:spcBef>
                <a:spcPts val="1200"/>
              </a:spcBef>
              <a:buSzPct val="150000"/>
              <a:buFont typeface=".Apple Color Emoji UI"/>
              <a:buChar char="👉🏻"/>
              <a:defRPr sz="4000">
                <a:latin typeface="Canela Deck Regular"/>
                <a:ea typeface="Canela Deck Regular"/>
                <a:cs typeface="Canela Deck Regular"/>
                <a:sym typeface="Canela Deck Regular"/>
              </a:defRPr>
            </a:pPr>
            <a:endParaRPr sz="1600" dirty="0">
              <a:latin typeface="Chalkboard SE" panose="03050602040202020205" pitchFamily="66" charset="77"/>
            </a:endParaRPr>
          </a:p>
          <a:p>
            <a:pPr marL="260927" indent="-285750" defTabSz="1219169">
              <a:spcBef>
                <a:spcPts val="1200"/>
              </a:spcBef>
              <a:buSzPct val="150000"/>
              <a:buFont typeface=".Apple Color Emoji UI"/>
              <a:buChar char="👉🏻"/>
              <a:defRPr sz="4000">
                <a:latin typeface="Canela Deck Regular"/>
                <a:ea typeface="Canela Deck Regular"/>
                <a:cs typeface="Canela Deck Regular"/>
                <a:sym typeface="Canela Deck Regular"/>
              </a:defRPr>
            </a:pPr>
            <a:r>
              <a:rPr lang="en-US" sz="1600" b="1" dirty="0">
                <a:latin typeface="Chalkboard SE" panose="03050602040202020205" pitchFamily="66" charset="77"/>
              </a:rPr>
              <a:t> </a:t>
            </a:r>
            <a:r>
              <a:rPr lang="en-US" sz="1600" dirty="0">
                <a:latin typeface="Chalkboard SE" panose="03050602040202020205" pitchFamily="66" charset="77"/>
              </a:rPr>
              <a:t>Today’s lucky student: The most charming student in the breakout room</a:t>
            </a:r>
          </a:p>
          <a:p>
            <a:pPr marL="260927" indent="-285750" defTabSz="1219169">
              <a:spcBef>
                <a:spcPts val="1200"/>
              </a:spcBef>
              <a:buSzPct val="150000"/>
              <a:buFont typeface=".Apple Color Emoji UI"/>
              <a:buChar char="👉🏻"/>
              <a:defRPr sz="4000">
                <a:latin typeface="Canela Deck Regular"/>
                <a:ea typeface="Canela Deck Regular"/>
                <a:cs typeface="Canela Deck Regular"/>
                <a:sym typeface="Canela Deck Regular"/>
              </a:defRPr>
            </a:pPr>
            <a:r>
              <a:rPr lang="en-US" sz="1600" b="1" dirty="0">
                <a:latin typeface="Chalkboard SE" panose="03050602040202020205" pitchFamily="66" charset="77"/>
              </a:rPr>
              <a:t> Instructions (a reminder): </a:t>
            </a:r>
            <a:r>
              <a:rPr lang="en-US" sz="1600" dirty="0">
                <a:latin typeface="Chalkboard SE" panose="03050602040202020205" pitchFamily="66" charset="77"/>
              </a:rPr>
              <a:t> </a:t>
            </a:r>
          </a:p>
          <a:p>
            <a:pPr marL="718127" lvl="1" indent="-285750" defTabSz="1219169">
              <a:spcBef>
                <a:spcPts val="1200"/>
              </a:spcBef>
              <a:buSzPct val="150000"/>
              <a:buFont typeface=".Apple Color Emoji UI"/>
              <a:buChar char="👉🏻"/>
              <a:defRPr sz="4000">
                <a:latin typeface="Canela Deck Regular"/>
                <a:ea typeface="Canela Deck Regular"/>
                <a:cs typeface="Canela Deck Regular"/>
                <a:sym typeface="Canela Deck Regular"/>
              </a:defRPr>
            </a:pPr>
            <a:r>
              <a:rPr lang="en-US" sz="1600" dirty="0">
                <a:latin typeface="Chalkboard SE" panose="03050602040202020205" pitchFamily="66" charset="77"/>
              </a:rPr>
              <a:t>Listen to your peers' opinions and suggestions.  Ask questions of each other ("What do you think").  Do not just lead others in the room without </a:t>
            </a:r>
            <a:r>
              <a:rPr lang="en-US" sz="1600" dirty="0">
                <a:solidFill>
                  <a:schemeClr val="tx2">
                    <a:lumMod val="60000"/>
                    <a:lumOff val="40000"/>
                  </a:schemeClr>
                </a:solidFill>
                <a:latin typeface="Chalkboard SE" panose="03050602040202020205" pitchFamily="66" charset="77"/>
              </a:rPr>
              <a:t>including</a:t>
            </a:r>
            <a:r>
              <a:rPr lang="en-US" sz="1600" dirty="0">
                <a:latin typeface="Chalkboard SE" panose="03050602040202020205" pitchFamily="66" charset="77"/>
              </a:rPr>
              <a:t> everyone. </a:t>
            </a:r>
          </a:p>
          <a:p>
            <a:pPr marL="718127" lvl="1" indent="-285750" defTabSz="1219169">
              <a:spcBef>
                <a:spcPts val="1200"/>
              </a:spcBef>
              <a:buSzPct val="150000"/>
              <a:buFont typeface=".Apple Color Emoji UI"/>
              <a:buChar char="👉🏻"/>
              <a:defRPr sz="4000">
                <a:latin typeface="Canela Deck Regular"/>
                <a:ea typeface="Canela Deck Regular"/>
                <a:cs typeface="Canela Deck Regular"/>
                <a:sym typeface="Canela Deck Regular"/>
              </a:defRPr>
            </a:pPr>
            <a:r>
              <a:rPr lang="en-US" sz="1600" dirty="0">
                <a:latin typeface="Chalkboard SE" panose="03050602040202020205" pitchFamily="66" charset="77"/>
              </a:rPr>
              <a:t>Make sure you do not </a:t>
            </a:r>
            <a:r>
              <a:rPr lang="en-US" sz="1600" dirty="0">
                <a:solidFill>
                  <a:schemeClr val="tx2">
                    <a:lumMod val="60000"/>
                    <a:lumOff val="40000"/>
                  </a:schemeClr>
                </a:solidFill>
                <a:latin typeface="Chalkboard SE" panose="03050602040202020205" pitchFamily="66" charset="77"/>
              </a:rPr>
              <a:t>cut-off or ignore</a:t>
            </a:r>
            <a:r>
              <a:rPr lang="en-US" sz="1600" dirty="0">
                <a:latin typeface="Chalkboard SE" panose="03050602040202020205" pitchFamily="66" charset="77"/>
              </a:rPr>
              <a:t> what other students are trying to contribute.</a:t>
            </a:r>
          </a:p>
          <a:p>
            <a:pPr marL="260927" indent="-285750" defTabSz="1219169">
              <a:spcBef>
                <a:spcPts val="1200"/>
              </a:spcBef>
              <a:buSzPct val="150000"/>
              <a:buFont typeface=".Apple Color Emoji UI"/>
              <a:buChar char="👉🏻"/>
              <a:defRPr sz="4000">
                <a:latin typeface="Canela Deck Regular"/>
                <a:ea typeface="Canela Deck Regular"/>
                <a:cs typeface="Canela Deck Regular"/>
                <a:sym typeface="Canela Deck Regular"/>
              </a:defRPr>
            </a:pPr>
            <a:r>
              <a:rPr lang="en-US" sz="1600" dirty="0">
                <a:latin typeface="Chalkboard SE" panose="03050602040202020205" pitchFamily="66" charset="77"/>
                <a:sym typeface="Canela Deck Regular"/>
              </a:rPr>
              <a:t> If you have questions, please reach out to the teaching staff.  You can buzz us to come help, or if all else fails, come to the main room.</a:t>
            </a:r>
          </a:p>
          <a:p>
            <a:pPr defTabSz="1219169">
              <a:spcBef>
                <a:spcPts val="1200"/>
              </a:spcBef>
              <a:buSzPct val="150000"/>
              <a:defRPr sz="4000">
                <a:latin typeface="Canela Deck Regular"/>
                <a:ea typeface="Canela Deck Regular"/>
                <a:cs typeface="Canela Deck Regular"/>
                <a:sym typeface="Canela Deck Regular"/>
              </a:defRPr>
            </a:pPr>
            <a:r>
              <a:rPr lang="en-US" sz="1600" dirty="0">
                <a:latin typeface="Chalkboard SE" panose="03050602040202020205" pitchFamily="66" charset="77"/>
              </a:rPr>
              <a:t> </a:t>
            </a:r>
          </a:p>
          <a:p>
            <a:pPr marL="260927" indent="-285750" defTabSz="1219169">
              <a:spcBef>
                <a:spcPts val="1200"/>
              </a:spcBef>
              <a:buSzPct val="150000"/>
              <a:buFont typeface=".Apple Color Emoji UI"/>
              <a:buChar char="👉🏻"/>
              <a:defRPr sz="4000">
                <a:latin typeface="Canela Deck Regular"/>
                <a:ea typeface="Canela Deck Regular"/>
                <a:cs typeface="Canela Deck Regular"/>
                <a:sym typeface="Canela Deck Regular"/>
              </a:defRPr>
            </a:pPr>
            <a:endParaRPr lang="en-US" sz="1600" dirty="0">
              <a:latin typeface="Chalkboard SE" panose="03050602040202020205" pitchFamily="66" charset="77"/>
            </a:endParaRPr>
          </a:p>
          <a:p>
            <a:pPr marL="260927" indent="-285750" defTabSz="1219169">
              <a:spcBef>
                <a:spcPts val="1200"/>
              </a:spcBef>
              <a:buSzPct val="150000"/>
              <a:buFont typeface=".Apple Color Emoji UI"/>
              <a:buChar char="👉🏻"/>
              <a:defRPr sz="4000">
                <a:latin typeface="Canela Deck Regular"/>
                <a:ea typeface="Canela Deck Regular"/>
                <a:cs typeface="Canela Deck Regular"/>
                <a:sym typeface="Canela Deck Regular"/>
              </a:defRPr>
            </a:pPr>
            <a:endParaRPr lang="en-US" sz="1600" dirty="0">
              <a:latin typeface="Chalkboard SE" panose="03050602040202020205" pitchFamily="66" charset="77"/>
            </a:endParaRPr>
          </a:p>
        </p:txBody>
      </p:sp>
      <p:sp>
        <p:nvSpPr>
          <p:cNvPr id="4" name="Rectangle 3">
            <a:extLst>
              <a:ext uri="{FF2B5EF4-FFF2-40B4-BE49-F238E27FC236}">
                <a16:creationId xmlns:a16="http://schemas.microsoft.com/office/drawing/2014/main" id="{9A73F6A1-A855-0F44-ABCF-ABA0A33B1C07}"/>
              </a:ext>
            </a:extLst>
          </p:cNvPr>
          <p:cNvSpPr/>
          <p:nvPr/>
        </p:nvSpPr>
        <p:spPr>
          <a:xfrm>
            <a:off x="609600" y="279400"/>
            <a:ext cx="10972800" cy="86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fontScale="92500" lnSpcReduction="20000"/>
          </a:bodyPr>
          <a:lstStyle/>
          <a:p>
            <a:pPr>
              <a:lnSpc>
                <a:spcPct val="80000"/>
              </a:lnSpc>
              <a:spcAft>
                <a:spcPts val="300"/>
              </a:spcAft>
            </a:pPr>
            <a:r>
              <a:rPr lang="en-US" sz="8300" spc="-42" dirty="0">
                <a:latin typeface="Delivery Note DEMO" pitchFamily="2" charset="77"/>
                <a:sym typeface="Canela Bold"/>
              </a:rPr>
              <a:t>What to do? </a:t>
            </a:r>
            <a:r>
              <a:rPr lang="en-US" sz="4800" spc="-42" dirty="0">
                <a:sym typeface="Canela Bold"/>
              </a:rPr>
              <a:t>🤔 </a:t>
            </a:r>
          </a:p>
        </p:txBody>
      </p:sp>
      <p:pic>
        <p:nvPicPr>
          <p:cNvPr id="6" name="Picture 5">
            <a:extLst>
              <a:ext uri="{FF2B5EF4-FFF2-40B4-BE49-F238E27FC236}">
                <a16:creationId xmlns:a16="http://schemas.microsoft.com/office/drawing/2014/main" id="{1ABED89B-D571-524C-A0F1-A47745F0381F}"/>
              </a:ext>
            </a:extLst>
          </p:cNvPr>
          <p:cNvPicPr>
            <a:picLocks noChangeAspect="1"/>
          </p:cNvPicPr>
          <p:nvPr/>
        </p:nvPicPr>
        <p:blipFill>
          <a:blip r:embed="rId2"/>
          <a:stretch>
            <a:fillRect/>
          </a:stretch>
        </p:blipFill>
        <p:spPr>
          <a:xfrm>
            <a:off x="7861069" y="2038540"/>
            <a:ext cx="4127731" cy="2780919"/>
          </a:xfrm>
          <a:prstGeom prst="rect">
            <a:avLst/>
          </a:prstGeom>
        </p:spPr>
      </p:pic>
    </p:spTree>
    <p:extLst>
      <p:ext uri="{BB962C8B-B14F-4D97-AF65-F5344CB8AC3E}">
        <p14:creationId xmlns:p14="http://schemas.microsoft.com/office/powerpoint/2010/main" val="3722423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0CFF0-D195-2340-AECC-FCD48CCD89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37617" y="2179791"/>
            <a:ext cx="5938146" cy="3632492"/>
          </a:xfrm>
          <a:custGeom>
            <a:avLst/>
            <a:gdLst>
              <a:gd name="connsiteX0" fmla="*/ 0 w 5938146"/>
              <a:gd name="connsiteY0" fmla="*/ 0 h 3632492"/>
              <a:gd name="connsiteX1" fmla="*/ 481650 w 5938146"/>
              <a:gd name="connsiteY1" fmla="*/ 0 h 3632492"/>
              <a:gd name="connsiteX2" fmla="*/ 1200825 w 5938146"/>
              <a:gd name="connsiteY2" fmla="*/ 0 h 3632492"/>
              <a:gd name="connsiteX3" fmla="*/ 1801238 w 5938146"/>
              <a:gd name="connsiteY3" fmla="*/ 0 h 3632492"/>
              <a:gd name="connsiteX4" fmla="*/ 2461032 w 5938146"/>
              <a:gd name="connsiteY4" fmla="*/ 0 h 3632492"/>
              <a:gd name="connsiteX5" fmla="*/ 3239589 w 5938146"/>
              <a:gd name="connsiteY5" fmla="*/ 0 h 3632492"/>
              <a:gd name="connsiteX6" fmla="*/ 3780620 w 5938146"/>
              <a:gd name="connsiteY6" fmla="*/ 0 h 3632492"/>
              <a:gd name="connsiteX7" fmla="*/ 4499795 w 5938146"/>
              <a:gd name="connsiteY7" fmla="*/ 0 h 3632492"/>
              <a:gd name="connsiteX8" fmla="*/ 5040826 w 5938146"/>
              <a:gd name="connsiteY8" fmla="*/ 0 h 3632492"/>
              <a:gd name="connsiteX9" fmla="*/ 5938146 w 5938146"/>
              <a:gd name="connsiteY9" fmla="*/ 0 h 3632492"/>
              <a:gd name="connsiteX10" fmla="*/ 5938146 w 5938146"/>
              <a:gd name="connsiteY10" fmla="*/ 641740 h 3632492"/>
              <a:gd name="connsiteX11" fmla="*/ 5938146 w 5938146"/>
              <a:gd name="connsiteY11" fmla="*/ 1174506 h 3632492"/>
              <a:gd name="connsiteX12" fmla="*/ 5938146 w 5938146"/>
              <a:gd name="connsiteY12" fmla="*/ 1852571 h 3632492"/>
              <a:gd name="connsiteX13" fmla="*/ 5938146 w 5938146"/>
              <a:gd name="connsiteY13" fmla="*/ 2457986 h 3632492"/>
              <a:gd name="connsiteX14" fmla="*/ 5938146 w 5938146"/>
              <a:gd name="connsiteY14" fmla="*/ 3632492 h 3632492"/>
              <a:gd name="connsiteX15" fmla="*/ 5218971 w 5938146"/>
              <a:gd name="connsiteY15" fmla="*/ 3632492 h 3632492"/>
              <a:gd name="connsiteX16" fmla="*/ 4559177 w 5938146"/>
              <a:gd name="connsiteY16" fmla="*/ 3632492 h 3632492"/>
              <a:gd name="connsiteX17" fmla="*/ 3958764 w 5938146"/>
              <a:gd name="connsiteY17" fmla="*/ 3632492 h 3632492"/>
              <a:gd name="connsiteX18" fmla="*/ 3239589 w 5938146"/>
              <a:gd name="connsiteY18" fmla="*/ 3632492 h 3632492"/>
              <a:gd name="connsiteX19" fmla="*/ 2579795 w 5938146"/>
              <a:gd name="connsiteY19" fmla="*/ 3632492 h 3632492"/>
              <a:gd name="connsiteX20" fmla="*/ 1801238 w 5938146"/>
              <a:gd name="connsiteY20" fmla="*/ 3632492 h 3632492"/>
              <a:gd name="connsiteX21" fmla="*/ 1022681 w 5938146"/>
              <a:gd name="connsiteY21" fmla="*/ 3632492 h 3632492"/>
              <a:gd name="connsiteX22" fmla="*/ 0 w 5938146"/>
              <a:gd name="connsiteY22" fmla="*/ 3632492 h 3632492"/>
              <a:gd name="connsiteX23" fmla="*/ 0 w 5938146"/>
              <a:gd name="connsiteY23" fmla="*/ 2990752 h 3632492"/>
              <a:gd name="connsiteX24" fmla="*/ 0 w 5938146"/>
              <a:gd name="connsiteY24" fmla="*/ 2349011 h 3632492"/>
              <a:gd name="connsiteX25" fmla="*/ 0 w 5938146"/>
              <a:gd name="connsiteY25" fmla="*/ 1743596 h 3632492"/>
              <a:gd name="connsiteX26" fmla="*/ 0 w 5938146"/>
              <a:gd name="connsiteY26" fmla="*/ 1138181 h 3632492"/>
              <a:gd name="connsiteX27" fmla="*/ 0 w 5938146"/>
              <a:gd name="connsiteY27" fmla="*/ 532765 h 3632492"/>
              <a:gd name="connsiteX28" fmla="*/ 0 w 5938146"/>
              <a:gd name="connsiteY28" fmla="*/ 0 h 363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38146" h="3632492" fill="none" extrusionOk="0">
                <a:moveTo>
                  <a:pt x="0" y="0"/>
                </a:moveTo>
                <a:cubicBezTo>
                  <a:pt x="219592" y="-32"/>
                  <a:pt x="324923" y="-11275"/>
                  <a:pt x="481650" y="0"/>
                </a:cubicBezTo>
                <a:cubicBezTo>
                  <a:pt x="638377" y="11275"/>
                  <a:pt x="960007" y="18260"/>
                  <a:pt x="1200825" y="0"/>
                </a:cubicBezTo>
                <a:cubicBezTo>
                  <a:pt x="1441643" y="-18260"/>
                  <a:pt x="1509079" y="3836"/>
                  <a:pt x="1801238" y="0"/>
                </a:cubicBezTo>
                <a:cubicBezTo>
                  <a:pt x="2093397" y="-3836"/>
                  <a:pt x="2193208" y="18365"/>
                  <a:pt x="2461032" y="0"/>
                </a:cubicBezTo>
                <a:cubicBezTo>
                  <a:pt x="2728856" y="-18365"/>
                  <a:pt x="3080180" y="20899"/>
                  <a:pt x="3239589" y="0"/>
                </a:cubicBezTo>
                <a:cubicBezTo>
                  <a:pt x="3398998" y="-20899"/>
                  <a:pt x="3573342" y="13618"/>
                  <a:pt x="3780620" y="0"/>
                </a:cubicBezTo>
                <a:cubicBezTo>
                  <a:pt x="3987898" y="-13618"/>
                  <a:pt x="4200545" y="-13121"/>
                  <a:pt x="4499795" y="0"/>
                </a:cubicBezTo>
                <a:cubicBezTo>
                  <a:pt x="4799046" y="13121"/>
                  <a:pt x="4780576" y="14738"/>
                  <a:pt x="5040826" y="0"/>
                </a:cubicBezTo>
                <a:cubicBezTo>
                  <a:pt x="5301076" y="-14738"/>
                  <a:pt x="5669617" y="37980"/>
                  <a:pt x="5938146" y="0"/>
                </a:cubicBezTo>
                <a:cubicBezTo>
                  <a:pt x="5932440" y="254988"/>
                  <a:pt x="5958541" y="477654"/>
                  <a:pt x="5938146" y="641740"/>
                </a:cubicBezTo>
                <a:cubicBezTo>
                  <a:pt x="5917751" y="805826"/>
                  <a:pt x="5960838" y="1028753"/>
                  <a:pt x="5938146" y="1174506"/>
                </a:cubicBezTo>
                <a:cubicBezTo>
                  <a:pt x="5915454" y="1320259"/>
                  <a:pt x="5921390" y="1639484"/>
                  <a:pt x="5938146" y="1852571"/>
                </a:cubicBezTo>
                <a:cubicBezTo>
                  <a:pt x="5954902" y="2065658"/>
                  <a:pt x="5949175" y="2266168"/>
                  <a:pt x="5938146" y="2457986"/>
                </a:cubicBezTo>
                <a:cubicBezTo>
                  <a:pt x="5927117" y="2649804"/>
                  <a:pt x="5966054" y="3090749"/>
                  <a:pt x="5938146" y="3632492"/>
                </a:cubicBezTo>
                <a:cubicBezTo>
                  <a:pt x="5735755" y="3634689"/>
                  <a:pt x="5403409" y="3654163"/>
                  <a:pt x="5218971" y="3632492"/>
                </a:cubicBezTo>
                <a:cubicBezTo>
                  <a:pt x="5034534" y="3610821"/>
                  <a:pt x="4846410" y="3621258"/>
                  <a:pt x="4559177" y="3632492"/>
                </a:cubicBezTo>
                <a:cubicBezTo>
                  <a:pt x="4271944" y="3643726"/>
                  <a:pt x="4108653" y="3631183"/>
                  <a:pt x="3958764" y="3632492"/>
                </a:cubicBezTo>
                <a:cubicBezTo>
                  <a:pt x="3808875" y="3633801"/>
                  <a:pt x="3500357" y="3629581"/>
                  <a:pt x="3239589" y="3632492"/>
                </a:cubicBezTo>
                <a:cubicBezTo>
                  <a:pt x="2978821" y="3635403"/>
                  <a:pt x="2801601" y="3645813"/>
                  <a:pt x="2579795" y="3632492"/>
                </a:cubicBezTo>
                <a:cubicBezTo>
                  <a:pt x="2357989" y="3619171"/>
                  <a:pt x="2119106" y="3608065"/>
                  <a:pt x="1801238" y="3632492"/>
                </a:cubicBezTo>
                <a:cubicBezTo>
                  <a:pt x="1483370" y="3656919"/>
                  <a:pt x="1406813" y="3638063"/>
                  <a:pt x="1022681" y="3632492"/>
                </a:cubicBezTo>
                <a:cubicBezTo>
                  <a:pt x="638549" y="3626921"/>
                  <a:pt x="342703" y="3606199"/>
                  <a:pt x="0" y="3632492"/>
                </a:cubicBezTo>
                <a:cubicBezTo>
                  <a:pt x="-23966" y="3385786"/>
                  <a:pt x="-24352" y="3173527"/>
                  <a:pt x="0" y="2990752"/>
                </a:cubicBezTo>
                <a:cubicBezTo>
                  <a:pt x="24352" y="2807977"/>
                  <a:pt x="12828" y="2659760"/>
                  <a:pt x="0" y="2349011"/>
                </a:cubicBezTo>
                <a:cubicBezTo>
                  <a:pt x="-12828" y="2038262"/>
                  <a:pt x="3161" y="2040622"/>
                  <a:pt x="0" y="1743596"/>
                </a:cubicBezTo>
                <a:cubicBezTo>
                  <a:pt x="-3161" y="1446570"/>
                  <a:pt x="7471" y="1401356"/>
                  <a:pt x="0" y="1138181"/>
                </a:cubicBezTo>
                <a:cubicBezTo>
                  <a:pt x="-7471" y="875006"/>
                  <a:pt x="14017" y="679975"/>
                  <a:pt x="0" y="532765"/>
                </a:cubicBezTo>
                <a:cubicBezTo>
                  <a:pt x="-14017" y="385555"/>
                  <a:pt x="14497" y="143325"/>
                  <a:pt x="0" y="0"/>
                </a:cubicBezTo>
                <a:close/>
              </a:path>
              <a:path w="5938146" h="3632492" stroke="0" extrusionOk="0">
                <a:moveTo>
                  <a:pt x="0" y="0"/>
                </a:moveTo>
                <a:cubicBezTo>
                  <a:pt x="143545" y="21947"/>
                  <a:pt x="404117" y="-10936"/>
                  <a:pt x="600413" y="0"/>
                </a:cubicBezTo>
                <a:cubicBezTo>
                  <a:pt x="796709" y="10936"/>
                  <a:pt x="980530" y="11725"/>
                  <a:pt x="1082062" y="0"/>
                </a:cubicBezTo>
                <a:cubicBezTo>
                  <a:pt x="1183594" y="-11725"/>
                  <a:pt x="1614981" y="23695"/>
                  <a:pt x="1860619" y="0"/>
                </a:cubicBezTo>
                <a:cubicBezTo>
                  <a:pt x="2106257" y="-23695"/>
                  <a:pt x="2248374" y="-27559"/>
                  <a:pt x="2461032" y="0"/>
                </a:cubicBezTo>
                <a:cubicBezTo>
                  <a:pt x="2673690" y="27559"/>
                  <a:pt x="2832276" y="28446"/>
                  <a:pt x="3061444" y="0"/>
                </a:cubicBezTo>
                <a:cubicBezTo>
                  <a:pt x="3290612" y="-28446"/>
                  <a:pt x="3462993" y="-13768"/>
                  <a:pt x="3840001" y="0"/>
                </a:cubicBezTo>
                <a:cubicBezTo>
                  <a:pt x="4217009" y="13768"/>
                  <a:pt x="4172730" y="-14981"/>
                  <a:pt x="4381032" y="0"/>
                </a:cubicBezTo>
                <a:cubicBezTo>
                  <a:pt x="4589334" y="14981"/>
                  <a:pt x="4796986" y="24279"/>
                  <a:pt x="5159589" y="0"/>
                </a:cubicBezTo>
                <a:cubicBezTo>
                  <a:pt x="5522192" y="-24279"/>
                  <a:pt x="5638873" y="33113"/>
                  <a:pt x="5938146" y="0"/>
                </a:cubicBezTo>
                <a:cubicBezTo>
                  <a:pt x="5927811" y="175858"/>
                  <a:pt x="5952668" y="382587"/>
                  <a:pt x="5938146" y="605415"/>
                </a:cubicBezTo>
                <a:cubicBezTo>
                  <a:pt x="5923624" y="828243"/>
                  <a:pt x="5908203" y="978427"/>
                  <a:pt x="5938146" y="1210831"/>
                </a:cubicBezTo>
                <a:cubicBezTo>
                  <a:pt x="5968089" y="1443235"/>
                  <a:pt x="5936493" y="1645612"/>
                  <a:pt x="5938146" y="1852571"/>
                </a:cubicBezTo>
                <a:cubicBezTo>
                  <a:pt x="5939799" y="2059530"/>
                  <a:pt x="5961199" y="2217646"/>
                  <a:pt x="5938146" y="2349011"/>
                </a:cubicBezTo>
                <a:cubicBezTo>
                  <a:pt x="5915093" y="2480376"/>
                  <a:pt x="5937369" y="2753617"/>
                  <a:pt x="5938146" y="2954427"/>
                </a:cubicBezTo>
                <a:cubicBezTo>
                  <a:pt x="5938923" y="3155237"/>
                  <a:pt x="5936913" y="3329156"/>
                  <a:pt x="5938146" y="3632492"/>
                </a:cubicBezTo>
                <a:cubicBezTo>
                  <a:pt x="5621861" y="3656815"/>
                  <a:pt x="5436095" y="3638578"/>
                  <a:pt x="5278352" y="3632492"/>
                </a:cubicBezTo>
                <a:cubicBezTo>
                  <a:pt x="5120609" y="3626406"/>
                  <a:pt x="4772454" y="3659652"/>
                  <a:pt x="4499795" y="3632492"/>
                </a:cubicBezTo>
                <a:cubicBezTo>
                  <a:pt x="4227136" y="3605332"/>
                  <a:pt x="3985087" y="3645064"/>
                  <a:pt x="3840001" y="3632492"/>
                </a:cubicBezTo>
                <a:cubicBezTo>
                  <a:pt x="3694915" y="3619920"/>
                  <a:pt x="3587880" y="3649452"/>
                  <a:pt x="3358351" y="3632492"/>
                </a:cubicBezTo>
                <a:cubicBezTo>
                  <a:pt x="3128822" y="3615533"/>
                  <a:pt x="3011463" y="3655330"/>
                  <a:pt x="2817320" y="3632492"/>
                </a:cubicBezTo>
                <a:cubicBezTo>
                  <a:pt x="2623177" y="3609654"/>
                  <a:pt x="2337533" y="3668731"/>
                  <a:pt x="2038763" y="3632492"/>
                </a:cubicBezTo>
                <a:cubicBezTo>
                  <a:pt x="1739993" y="3596253"/>
                  <a:pt x="1677642" y="3635785"/>
                  <a:pt x="1378969" y="3632492"/>
                </a:cubicBezTo>
                <a:cubicBezTo>
                  <a:pt x="1080296" y="3629199"/>
                  <a:pt x="1020610" y="3623278"/>
                  <a:pt x="837938" y="3632492"/>
                </a:cubicBezTo>
                <a:cubicBezTo>
                  <a:pt x="655266" y="3641706"/>
                  <a:pt x="174731" y="3623392"/>
                  <a:pt x="0" y="3632492"/>
                </a:cubicBezTo>
                <a:cubicBezTo>
                  <a:pt x="11517" y="3481536"/>
                  <a:pt x="-5462" y="3255815"/>
                  <a:pt x="0" y="3136051"/>
                </a:cubicBezTo>
                <a:cubicBezTo>
                  <a:pt x="5462" y="3016287"/>
                  <a:pt x="-4639" y="2826047"/>
                  <a:pt x="0" y="2639611"/>
                </a:cubicBezTo>
                <a:cubicBezTo>
                  <a:pt x="4639" y="2453175"/>
                  <a:pt x="-29723" y="2233273"/>
                  <a:pt x="0" y="1997871"/>
                </a:cubicBezTo>
                <a:cubicBezTo>
                  <a:pt x="29723" y="1762469"/>
                  <a:pt x="-24768" y="1683630"/>
                  <a:pt x="0" y="1465105"/>
                </a:cubicBezTo>
                <a:cubicBezTo>
                  <a:pt x="24768" y="1246580"/>
                  <a:pt x="11230" y="959429"/>
                  <a:pt x="0" y="787040"/>
                </a:cubicBezTo>
                <a:cubicBezTo>
                  <a:pt x="-11230" y="614651"/>
                  <a:pt x="-30737" y="253915"/>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a:xfrm>
            <a:off x="833415" y="1177759"/>
            <a:ext cx="10327008" cy="890528"/>
          </a:xfrm>
        </p:spPr>
        <p:txBody>
          <a:bodyPr/>
          <a:lstStyle/>
          <a:p>
            <a:pPr marL="523875" indent="-512763"/>
            <a:r>
              <a:rPr lang="en-US" sz="2400" b="1" dirty="0"/>
              <a:t>Question: </a:t>
            </a:r>
            <a:r>
              <a:rPr lang="en-US" sz="2400" dirty="0"/>
              <a:t>Can you guess the equation that defines the decision boundary below?</a:t>
            </a:r>
          </a:p>
          <a:p>
            <a:pPr marL="523875" indent="-512763"/>
            <a:endParaRPr lang="en-US" sz="2400" dirty="0"/>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AD34ECE-F80B-904D-B202-7728F53DFC5E}"/>
                  </a:ext>
                </a:extLst>
              </p:cNvPr>
              <p:cNvSpPr/>
              <p:nvPr/>
            </p:nvSpPr>
            <p:spPr>
              <a:xfrm>
                <a:off x="2199300" y="5923787"/>
                <a:ext cx="6276463" cy="369332"/>
              </a:xfrm>
              <a:prstGeom prst="rect">
                <a:avLst/>
              </a:prstGeom>
            </p:spPr>
            <p:txBody>
              <a:bodyPr wrap="none">
                <a:spAutoFit/>
              </a:bodyPr>
              <a:lstStyle/>
              <a:p>
                <a:pPr marL="523875" indent="-512763"/>
                <a14:m>
                  <m:oMathPara xmlns:m="http://schemas.openxmlformats.org/officeDocument/2006/math">
                    <m:oMathParaPr>
                      <m:jc m:val="centerGroup"/>
                    </m:oMathParaPr>
                    <m:oMath xmlns:m="http://schemas.openxmlformats.org/officeDocument/2006/math">
                      <m:r>
                        <a:rPr lang="en-US">
                          <a:latin typeface="Cambria Math" charset="0"/>
                        </a:rPr>
                        <m:t>−0.</m:t>
                      </m:r>
                      <m:r>
                        <a:rPr lang="en-US" i="1">
                          <a:latin typeface="Cambria Math" charset="0"/>
                        </a:rPr>
                        <m:t>8</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2</m:t>
                          </m:r>
                        </m:sub>
                      </m:sSub>
                      <m:r>
                        <a:rPr lang="en-US" i="1">
                          <a:latin typeface="Cambria Math" charset="0"/>
                        </a:rPr>
                        <m:t>=0  </m:t>
                      </m:r>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2</m:t>
                          </m:r>
                        </m:sub>
                      </m:sSub>
                      <m:r>
                        <a:rPr lang="en-US" i="1">
                          <a:latin typeface="Cambria Math" charset="0"/>
                          <a:ea typeface="Cambria Math" charset="0"/>
                          <a:cs typeface="Cambria Math" charset="0"/>
                        </a:rPr>
                        <m:t>=0.8</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m:t>
                      </m:r>
                      <m:r>
                        <a:rPr lang="en-US" i="1">
                          <a:latin typeface="Cambria Math" charset="0"/>
                        </a:rPr>
                        <m:t> </m:t>
                      </m:r>
                      <m:r>
                        <a:rPr lang="en-US" i="1">
                          <a:latin typeface="Cambria Math" charset="0"/>
                        </a:rPr>
                        <m:t>𝐿𝑎𝑡𝑖𝑡𝑢𝑑𝑒</m:t>
                      </m:r>
                      <m:r>
                        <a:rPr lang="en-US" i="1">
                          <a:latin typeface="Cambria Math" charset="0"/>
                        </a:rPr>
                        <m:t>=0.8 </m:t>
                      </m:r>
                      <m:r>
                        <a:rPr lang="en-US" i="1">
                          <a:latin typeface="Cambria Math" charset="0"/>
                        </a:rPr>
                        <m:t>𝐿𝑜𝑛</m:t>
                      </m:r>
                    </m:oMath>
                  </m:oMathPara>
                </a14:m>
                <a:endParaRPr lang="en-US" dirty="0"/>
              </a:p>
            </p:txBody>
          </p:sp>
        </mc:Choice>
        <mc:Fallback xmlns="">
          <p:sp>
            <p:nvSpPr>
              <p:cNvPr id="5" name="Rectangle 4">
                <a:extLst>
                  <a:ext uri="{FF2B5EF4-FFF2-40B4-BE49-F238E27FC236}">
                    <a16:creationId xmlns:a16="http://schemas.microsoft.com/office/drawing/2014/main" id="{4AD34ECE-F80B-904D-B202-7728F53DFC5E}"/>
                  </a:ext>
                </a:extLst>
              </p:cNvPr>
              <p:cNvSpPr>
                <a:spLocks noRot="1" noChangeAspect="1" noMove="1" noResize="1" noEditPoints="1" noAdjustHandles="1" noChangeArrowheads="1" noChangeShapeType="1" noTextEdit="1"/>
              </p:cNvSpPr>
              <p:nvPr/>
            </p:nvSpPr>
            <p:spPr>
              <a:xfrm>
                <a:off x="2199300" y="5923787"/>
                <a:ext cx="6276463" cy="369332"/>
              </a:xfrm>
              <a:prstGeom prst="rect">
                <a:avLst/>
              </a:prstGeom>
              <a:blipFill>
                <a:blip r:embed="rId4"/>
                <a:stretch>
                  <a:fillRect b="-16667"/>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58EEA44-4EC3-1446-9123-84BE61E4C81A}"/>
              </a:ext>
            </a:extLst>
          </p:cNvPr>
          <p:cNvCxnSpPr>
            <a:cxnSpLocks/>
          </p:cNvCxnSpPr>
          <p:nvPr/>
        </p:nvCxnSpPr>
        <p:spPr>
          <a:xfrm flipV="1">
            <a:off x="4059382" y="3429000"/>
            <a:ext cx="4190011" cy="182187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857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a:xfrm>
            <a:off x="833414" y="1177758"/>
            <a:ext cx="10535625" cy="2111143"/>
          </a:xfrm>
        </p:spPr>
        <p:txBody>
          <a:bodyPr/>
          <a:lstStyle/>
          <a:p>
            <a:pPr marL="9525" indent="1588"/>
            <a:r>
              <a:rPr lang="en-US" sz="2400" dirty="0"/>
              <a:t>Complicate decision boundaries can not be explained with </a:t>
            </a:r>
            <a:r>
              <a:rPr lang="en-US" sz="2400" dirty="0" err="1"/>
              <a:t>LogRegression</a:t>
            </a:r>
            <a:r>
              <a:rPr lang="en-US" sz="2400" dirty="0"/>
              <a:t>.</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8950" y="2120829"/>
            <a:ext cx="3994657" cy="3975171"/>
          </a:xfrm>
          <a:custGeom>
            <a:avLst/>
            <a:gdLst>
              <a:gd name="connsiteX0" fmla="*/ 0 w 3994657"/>
              <a:gd name="connsiteY0" fmla="*/ 0 h 3975171"/>
              <a:gd name="connsiteX1" fmla="*/ 545936 w 3994657"/>
              <a:gd name="connsiteY1" fmla="*/ 0 h 3975171"/>
              <a:gd name="connsiteX2" fmla="*/ 1291606 w 3994657"/>
              <a:gd name="connsiteY2" fmla="*/ 0 h 3975171"/>
              <a:gd name="connsiteX3" fmla="*/ 1997329 w 3994657"/>
              <a:gd name="connsiteY3" fmla="*/ 0 h 3975171"/>
              <a:gd name="connsiteX4" fmla="*/ 2543265 w 3994657"/>
              <a:gd name="connsiteY4" fmla="*/ 0 h 3975171"/>
              <a:gd name="connsiteX5" fmla="*/ 3169095 w 3994657"/>
              <a:gd name="connsiteY5" fmla="*/ 0 h 3975171"/>
              <a:gd name="connsiteX6" fmla="*/ 3994657 w 3994657"/>
              <a:gd name="connsiteY6" fmla="*/ 0 h 3975171"/>
              <a:gd name="connsiteX7" fmla="*/ 3994657 w 3994657"/>
              <a:gd name="connsiteY7" fmla="*/ 662529 h 3975171"/>
              <a:gd name="connsiteX8" fmla="*/ 3994657 w 3994657"/>
              <a:gd name="connsiteY8" fmla="*/ 1245554 h 3975171"/>
              <a:gd name="connsiteX9" fmla="*/ 3994657 w 3994657"/>
              <a:gd name="connsiteY9" fmla="*/ 1788827 h 3975171"/>
              <a:gd name="connsiteX10" fmla="*/ 3994657 w 3994657"/>
              <a:gd name="connsiteY10" fmla="*/ 2371852 h 3975171"/>
              <a:gd name="connsiteX11" fmla="*/ 3994657 w 3994657"/>
              <a:gd name="connsiteY11" fmla="*/ 3074132 h 3975171"/>
              <a:gd name="connsiteX12" fmla="*/ 3994657 w 3994657"/>
              <a:gd name="connsiteY12" fmla="*/ 3975171 h 3975171"/>
              <a:gd name="connsiteX13" fmla="*/ 3448721 w 3994657"/>
              <a:gd name="connsiteY13" fmla="*/ 3975171 h 3975171"/>
              <a:gd name="connsiteX14" fmla="*/ 2902784 w 3994657"/>
              <a:gd name="connsiteY14" fmla="*/ 3975171 h 3975171"/>
              <a:gd name="connsiteX15" fmla="*/ 2197061 w 3994657"/>
              <a:gd name="connsiteY15" fmla="*/ 3975171 h 3975171"/>
              <a:gd name="connsiteX16" fmla="*/ 1651125 w 3994657"/>
              <a:gd name="connsiteY16" fmla="*/ 3975171 h 3975171"/>
              <a:gd name="connsiteX17" fmla="*/ 985349 w 3994657"/>
              <a:gd name="connsiteY17" fmla="*/ 3975171 h 3975171"/>
              <a:gd name="connsiteX18" fmla="*/ 0 w 3994657"/>
              <a:gd name="connsiteY18" fmla="*/ 3975171 h 3975171"/>
              <a:gd name="connsiteX19" fmla="*/ 0 w 3994657"/>
              <a:gd name="connsiteY19" fmla="*/ 3312643 h 3975171"/>
              <a:gd name="connsiteX20" fmla="*/ 0 w 3994657"/>
              <a:gd name="connsiteY20" fmla="*/ 2650114 h 3975171"/>
              <a:gd name="connsiteX21" fmla="*/ 0 w 3994657"/>
              <a:gd name="connsiteY21" fmla="*/ 1908082 h 3975171"/>
              <a:gd name="connsiteX22" fmla="*/ 0 w 3994657"/>
              <a:gd name="connsiteY22" fmla="*/ 1285305 h 3975171"/>
              <a:gd name="connsiteX23" fmla="*/ 0 w 3994657"/>
              <a:gd name="connsiteY23" fmla="*/ 662529 h 3975171"/>
              <a:gd name="connsiteX24" fmla="*/ 0 w 3994657"/>
              <a:gd name="connsiteY24" fmla="*/ 0 h 397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4657" h="3975171" fill="none" extrusionOk="0">
                <a:moveTo>
                  <a:pt x="0" y="0"/>
                </a:moveTo>
                <a:cubicBezTo>
                  <a:pt x="169286" y="9298"/>
                  <a:pt x="360237" y="-20199"/>
                  <a:pt x="545936" y="0"/>
                </a:cubicBezTo>
                <a:cubicBezTo>
                  <a:pt x="731635" y="20199"/>
                  <a:pt x="1132779" y="20434"/>
                  <a:pt x="1291606" y="0"/>
                </a:cubicBezTo>
                <a:cubicBezTo>
                  <a:pt x="1450433" y="-20434"/>
                  <a:pt x="1688145" y="-19954"/>
                  <a:pt x="1997329" y="0"/>
                </a:cubicBezTo>
                <a:cubicBezTo>
                  <a:pt x="2306513" y="19954"/>
                  <a:pt x="2282659" y="18986"/>
                  <a:pt x="2543265" y="0"/>
                </a:cubicBezTo>
                <a:cubicBezTo>
                  <a:pt x="2803871" y="-18986"/>
                  <a:pt x="2870248" y="-19756"/>
                  <a:pt x="3169095" y="0"/>
                </a:cubicBezTo>
                <a:cubicBezTo>
                  <a:pt x="3467942" y="19756"/>
                  <a:pt x="3696160" y="15436"/>
                  <a:pt x="3994657" y="0"/>
                </a:cubicBezTo>
                <a:cubicBezTo>
                  <a:pt x="3986723" y="164198"/>
                  <a:pt x="3977752" y="383622"/>
                  <a:pt x="3994657" y="662529"/>
                </a:cubicBezTo>
                <a:cubicBezTo>
                  <a:pt x="4011562" y="941436"/>
                  <a:pt x="3984203" y="1081341"/>
                  <a:pt x="3994657" y="1245554"/>
                </a:cubicBezTo>
                <a:cubicBezTo>
                  <a:pt x="4005111" y="1409768"/>
                  <a:pt x="4001272" y="1536781"/>
                  <a:pt x="3994657" y="1788827"/>
                </a:cubicBezTo>
                <a:cubicBezTo>
                  <a:pt x="3988042" y="2040873"/>
                  <a:pt x="3972695" y="2167292"/>
                  <a:pt x="3994657" y="2371852"/>
                </a:cubicBezTo>
                <a:cubicBezTo>
                  <a:pt x="4016619" y="2576412"/>
                  <a:pt x="3986146" y="2760078"/>
                  <a:pt x="3994657" y="3074132"/>
                </a:cubicBezTo>
                <a:cubicBezTo>
                  <a:pt x="4003168" y="3388186"/>
                  <a:pt x="3954062" y="3588852"/>
                  <a:pt x="3994657" y="3975171"/>
                </a:cubicBezTo>
                <a:cubicBezTo>
                  <a:pt x="3829229" y="3981199"/>
                  <a:pt x="3609580" y="3953220"/>
                  <a:pt x="3448721" y="3975171"/>
                </a:cubicBezTo>
                <a:cubicBezTo>
                  <a:pt x="3287862" y="3997122"/>
                  <a:pt x="3104172" y="3957703"/>
                  <a:pt x="2902784" y="3975171"/>
                </a:cubicBezTo>
                <a:cubicBezTo>
                  <a:pt x="2701396" y="3992639"/>
                  <a:pt x="2373777" y="3983786"/>
                  <a:pt x="2197061" y="3975171"/>
                </a:cubicBezTo>
                <a:cubicBezTo>
                  <a:pt x="2020345" y="3966556"/>
                  <a:pt x="1897146" y="3965408"/>
                  <a:pt x="1651125" y="3975171"/>
                </a:cubicBezTo>
                <a:cubicBezTo>
                  <a:pt x="1405104" y="3984934"/>
                  <a:pt x="1154192" y="3952395"/>
                  <a:pt x="985349" y="3975171"/>
                </a:cubicBezTo>
                <a:cubicBezTo>
                  <a:pt x="816506" y="3997947"/>
                  <a:pt x="296333" y="4021760"/>
                  <a:pt x="0" y="3975171"/>
                </a:cubicBezTo>
                <a:cubicBezTo>
                  <a:pt x="20806" y="3784912"/>
                  <a:pt x="32478" y="3605162"/>
                  <a:pt x="0" y="3312643"/>
                </a:cubicBezTo>
                <a:cubicBezTo>
                  <a:pt x="-32478" y="3020124"/>
                  <a:pt x="30668" y="2864688"/>
                  <a:pt x="0" y="2650114"/>
                </a:cubicBezTo>
                <a:cubicBezTo>
                  <a:pt x="-30668" y="2435540"/>
                  <a:pt x="13901" y="2196957"/>
                  <a:pt x="0" y="1908082"/>
                </a:cubicBezTo>
                <a:cubicBezTo>
                  <a:pt x="-13901" y="1619207"/>
                  <a:pt x="14152" y="1498405"/>
                  <a:pt x="0" y="1285305"/>
                </a:cubicBezTo>
                <a:cubicBezTo>
                  <a:pt x="-14152" y="1072205"/>
                  <a:pt x="-14350" y="951293"/>
                  <a:pt x="0" y="662529"/>
                </a:cubicBezTo>
                <a:cubicBezTo>
                  <a:pt x="14350" y="373765"/>
                  <a:pt x="11456" y="320240"/>
                  <a:pt x="0" y="0"/>
                </a:cubicBezTo>
                <a:close/>
              </a:path>
              <a:path w="3994657" h="3975171" stroke="0" extrusionOk="0">
                <a:moveTo>
                  <a:pt x="0" y="0"/>
                </a:moveTo>
                <a:cubicBezTo>
                  <a:pt x="275061" y="1606"/>
                  <a:pt x="441677" y="-7164"/>
                  <a:pt x="625830" y="0"/>
                </a:cubicBezTo>
                <a:cubicBezTo>
                  <a:pt x="809983" y="7164"/>
                  <a:pt x="974624" y="20424"/>
                  <a:pt x="1171766" y="0"/>
                </a:cubicBezTo>
                <a:cubicBezTo>
                  <a:pt x="1368908" y="-20424"/>
                  <a:pt x="1692969" y="-33253"/>
                  <a:pt x="1917435" y="0"/>
                </a:cubicBezTo>
                <a:cubicBezTo>
                  <a:pt x="2141901" y="33253"/>
                  <a:pt x="2376851" y="19412"/>
                  <a:pt x="2543265" y="0"/>
                </a:cubicBezTo>
                <a:cubicBezTo>
                  <a:pt x="2709679" y="-19412"/>
                  <a:pt x="2873700" y="-16600"/>
                  <a:pt x="3169095" y="0"/>
                </a:cubicBezTo>
                <a:cubicBezTo>
                  <a:pt x="3464490" y="16600"/>
                  <a:pt x="3822421" y="-11495"/>
                  <a:pt x="3994657" y="0"/>
                </a:cubicBezTo>
                <a:cubicBezTo>
                  <a:pt x="3988586" y="140335"/>
                  <a:pt x="3965974" y="434352"/>
                  <a:pt x="3994657" y="583025"/>
                </a:cubicBezTo>
                <a:cubicBezTo>
                  <a:pt x="4023340" y="731698"/>
                  <a:pt x="3999821" y="1056431"/>
                  <a:pt x="3994657" y="1245554"/>
                </a:cubicBezTo>
                <a:cubicBezTo>
                  <a:pt x="3989493" y="1434677"/>
                  <a:pt x="4013193" y="1548327"/>
                  <a:pt x="3994657" y="1828579"/>
                </a:cubicBezTo>
                <a:cubicBezTo>
                  <a:pt x="3976121" y="2108831"/>
                  <a:pt x="3997735" y="2124388"/>
                  <a:pt x="3994657" y="2411604"/>
                </a:cubicBezTo>
                <a:cubicBezTo>
                  <a:pt x="3991579" y="2698820"/>
                  <a:pt x="3980508" y="2929518"/>
                  <a:pt x="3994657" y="3074132"/>
                </a:cubicBezTo>
                <a:cubicBezTo>
                  <a:pt x="4008806" y="3218746"/>
                  <a:pt x="4012871" y="3743401"/>
                  <a:pt x="3994657" y="3975171"/>
                </a:cubicBezTo>
                <a:cubicBezTo>
                  <a:pt x="3787204" y="3982134"/>
                  <a:pt x="3582678" y="3974669"/>
                  <a:pt x="3448721" y="3975171"/>
                </a:cubicBezTo>
                <a:cubicBezTo>
                  <a:pt x="3314764" y="3975673"/>
                  <a:pt x="2875219" y="3986759"/>
                  <a:pt x="2703051" y="3975171"/>
                </a:cubicBezTo>
                <a:cubicBezTo>
                  <a:pt x="2530883" y="3963584"/>
                  <a:pt x="2291727" y="3987453"/>
                  <a:pt x="2117168" y="3975171"/>
                </a:cubicBezTo>
                <a:cubicBezTo>
                  <a:pt x="1942609" y="3962889"/>
                  <a:pt x="1646376" y="3942990"/>
                  <a:pt x="1451392" y="3975171"/>
                </a:cubicBezTo>
                <a:cubicBezTo>
                  <a:pt x="1256408" y="4007352"/>
                  <a:pt x="877326" y="3953135"/>
                  <a:pt x="705723" y="3975171"/>
                </a:cubicBezTo>
                <a:cubicBezTo>
                  <a:pt x="534120" y="3997207"/>
                  <a:pt x="274998" y="3977796"/>
                  <a:pt x="0" y="3975171"/>
                </a:cubicBezTo>
                <a:cubicBezTo>
                  <a:pt x="-5989" y="3727955"/>
                  <a:pt x="-2430" y="3616401"/>
                  <a:pt x="0" y="3431898"/>
                </a:cubicBezTo>
                <a:cubicBezTo>
                  <a:pt x="2430" y="3247395"/>
                  <a:pt x="-11353" y="3028506"/>
                  <a:pt x="0" y="2848873"/>
                </a:cubicBezTo>
                <a:cubicBezTo>
                  <a:pt x="11353" y="2669241"/>
                  <a:pt x="13472" y="2353125"/>
                  <a:pt x="0" y="2226096"/>
                </a:cubicBezTo>
                <a:cubicBezTo>
                  <a:pt x="-13472" y="2099067"/>
                  <a:pt x="-3841" y="1825914"/>
                  <a:pt x="0" y="1484064"/>
                </a:cubicBezTo>
                <a:cubicBezTo>
                  <a:pt x="3841" y="1142214"/>
                  <a:pt x="13767" y="1033011"/>
                  <a:pt x="0" y="821535"/>
                </a:cubicBezTo>
                <a:cubicBezTo>
                  <a:pt x="-13767" y="610059"/>
                  <a:pt x="-39376" y="379671"/>
                  <a:pt x="0" y="0"/>
                </a:cubicBezTo>
                <a:close/>
              </a:path>
            </a:pathLst>
          </a:custGeom>
          <a:ln w="88900">
            <a:solidFill>
              <a:schemeClr val="accent1">
                <a:shade val="95000"/>
                <a:satMod val="10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296577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a:xfrm>
            <a:off x="833414" y="1177758"/>
            <a:ext cx="10535625" cy="2111143"/>
          </a:xfrm>
        </p:spPr>
        <p:txBody>
          <a:bodyPr/>
          <a:lstStyle/>
          <a:p>
            <a:pPr marL="523875" indent="-512763"/>
            <a:r>
              <a:rPr lang="en-US" sz="2400" dirty="0"/>
              <a:t>But can be using Trees. Which one represents the first split of a decision tree? </a:t>
            </a:r>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8950" y="2120829"/>
            <a:ext cx="3994657" cy="3975171"/>
          </a:xfrm>
          <a:custGeom>
            <a:avLst/>
            <a:gdLst>
              <a:gd name="connsiteX0" fmla="*/ 0 w 3994657"/>
              <a:gd name="connsiteY0" fmla="*/ 0 h 3975171"/>
              <a:gd name="connsiteX1" fmla="*/ 545936 w 3994657"/>
              <a:gd name="connsiteY1" fmla="*/ 0 h 3975171"/>
              <a:gd name="connsiteX2" fmla="*/ 1291606 w 3994657"/>
              <a:gd name="connsiteY2" fmla="*/ 0 h 3975171"/>
              <a:gd name="connsiteX3" fmla="*/ 1997329 w 3994657"/>
              <a:gd name="connsiteY3" fmla="*/ 0 h 3975171"/>
              <a:gd name="connsiteX4" fmla="*/ 2543265 w 3994657"/>
              <a:gd name="connsiteY4" fmla="*/ 0 h 3975171"/>
              <a:gd name="connsiteX5" fmla="*/ 3169095 w 3994657"/>
              <a:gd name="connsiteY5" fmla="*/ 0 h 3975171"/>
              <a:gd name="connsiteX6" fmla="*/ 3994657 w 3994657"/>
              <a:gd name="connsiteY6" fmla="*/ 0 h 3975171"/>
              <a:gd name="connsiteX7" fmla="*/ 3994657 w 3994657"/>
              <a:gd name="connsiteY7" fmla="*/ 662529 h 3975171"/>
              <a:gd name="connsiteX8" fmla="*/ 3994657 w 3994657"/>
              <a:gd name="connsiteY8" fmla="*/ 1245554 h 3975171"/>
              <a:gd name="connsiteX9" fmla="*/ 3994657 w 3994657"/>
              <a:gd name="connsiteY9" fmla="*/ 1788827 h 3975171"/>
              <a:gd name="connsiteX10" fmla="*/ 3994657 w 3994657"/>
              <a:gd name="connsiteY10" fmla="*/ 2371852 h 3975171"/>
              <a:gd name="connsiteX11" fmla="*/ 3994657 w 3994657"/>
              <a:gd name="connsiteY11" fmla="*/ 3074132 h 3975171"/>
              <a:gd name="connsiteX12" fmla="*/ 3994657 w 3994657"/>
              <a:gd name="connsiteY12" fmla="*/ 3975171 h 3975171"/>
              <a:gd name="connsiteX13" fmla="*/ 3448721 w 3994657"/>
              <a:gd name="connsiteY13" fmla="*/ 3975171 h 3975171"/>
              <a:gd name="connsiteX14" fmla="*/ 2902784 w 3994657"/>
              <a:gd name="connsiteY14" fmla="*/ 3975171 h 3975171"/>
              <a:gd name="connsiteX15" fmla="*/ 2197061 w 3994657"/>
              <a:gd name="connsiteY15" fmla="*/ 3975171 h 3975171"/>
              <a:gd name="connsiteX16" fmla="*/ 1651125 w 3994657"/>
              <a:gd name="connsiteY16" fmla="*/ 3975171 h 3975171"/>
              <a:gd name="connsiteX17" fmla="*/ 985349 w 3994657"/>
              <a:gd name="connsiteY17" fmla="*/ 3975171 h 3975171"/>
              <a:gd name="connsiteX18" fmla="*/ 0 w 3994657"/>
              <a:gd name="connsiteY18" fmla="*/ 3975171 h 3975171"/>
              <a:gd name="connsiteX19" fmla="*/ 0 w 3994657"/>
              <a:gd name="connsiteY19" fmla="*/ 3312643 h 3975171"/>
              <a:gd name="connsiteX20" fmla="*/ 0 w 3994657"/>
              <a:gd name="connsiteY20" fmla="*/ 2650114 h 3975171"/>
              <a:gd name="connsiteX21" fmla="*/ 0 w 3994657"/>
              <a:gd name="connsiteY21" fmla="*/ 1908082 h 3975171"/>
              <a:gd name="connsiteX22" fmla="*/ 0 w 3994657"/>
              <a:gd name="connsiteY22" fmla="*/ 1285305 h 3975171"/>
              <a:gd name="connsiteX23" fmla="*/ 0 w 3994657"/>
              <a:gd name="connsiteY23" fmla="*/ 662529 h 3975171"/>
              <a:gd name="connsiteX24" fmla="*/ 0 w 3994657"/>
              <a:gd name="connsiteY24" fmla="*/ 0 h 397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4657" h="3975171" fill="none" extrusionOk="0">
                <a:moveTo>
                  <a:pt x="0" y="0"/>
                </a:moveTo>
                <a:cubicBezTo>
                  <a:pt x="169286" y="9298"/>
                  <a:pt x="360237" y="-20199"/>
                  <a:pt x="545936" y="0"/>
                </a:cubicBezTo>
                <a:cubicBezTo>
                  <a:pt x="731635" y="20199"/>
                  <a:pt x="1132779" y="20434"/>
                  <a:pt x="1291606" y="0"/>
                </a:cubicBezTo>
                <a:cubicBezTo>
                  <a:pt x="1450433" y="-20434"/>
                  <a:pt x="1688145" y="-19954"/>
                  <a:pt x="1997329" y="0"/>
                </a:cubicBezTo>
                <a:cubicBezTo>
                  <a:pt x="2306513" y="19954"/>
                  <a:pt x="2282659" y="18986"/>
                  <a:pt x="2543265" y="0"/>
                </a:cubicBezTo>
                <a:cubicBezTo>
                  <a:pt x="2803871" y="-18986"/>
                  <a:pt x="2870248" y="-19756"/>
                  <a:pt x="3169095" y="0"/>
                </a:cubicBezTo>
                <a:cubicBezTo>
                  <a:pt x="3467942" y="19756"/>
                  <a:pt x="3696160" y="15436"/>
                  <a:pt x="3994657" y="0"/>
                </a:cubicBezTo>
                <a:cubicBezTo>
                  <a:pt x="3986723" y="164198"/>
                  <a:pt x="3977752" y="383622"/>
                  <a:pt x="3994657" y="662529"/>
                </a:cubicBezTo>
                <a:cubicBezTo>
                  <a:pt x="4011562" y="941436"/>
                  <a:pt x="3984203" y="1081341"/>
                  <a:pt x="3994657" y="1245554"/>
                </a:cubicBezTo>
                <a:cubicBezTo>
                  <a:pt x="4005111" y="1409768"/>
                  <a:pt x="4001272" y="1536781"/>
                  <a:pt x="3994657" y="1788827"/>
                </a:cubicBezTo>
                <a:cubicBezTo>
                  <a:pt x="3988042" y="2040873"/>
                  <a:pt x="3972695" y="2167292"/>
                  <a:pt x="3994657" y="2371852"/>
                </a:cubicBezTo>
                <a:cubicBezTo>
                  <a:pt x="4016619" y="2576412"/>
                  <a:pt x="3986146" y="2760078"/>
                  <a:pt x="3994657" y="3074132"/>
                </a:cubicBezTo>
                <a:cubicBezTo>
                  <a:pt x="4003168" y="3388186"/>
                  <a:pt x="3954062" y="3588852"/>
                  <a:pt x="3994657" y="3975171"/>
                </a:cubicBezTo>
                <a:cubicBezTo>
                  <a:pt x="3829229" y="3981199"/>
                  <a:pt x="3609580" y="3953220"/>
                  <a:pt x="3448721" y="3975171"/>
                </a:cubicBezTo>
                <a:cubicBezTo>
                  <a:pt x="3287862" y="3997122"/>
                  <a:pt x="3104172" y="3957703"/>
                  <a:pt x="2902784" y="3975171"/>
                </a:cubicBezTo>
                <a:cubicBezTo>
                  <a:pt x="2701396" y="3992639"/>
                  <a:pt x="2373777" y="3983786"/>
                  <a:pt x="2197061" y="3975171"/>
                </a:cubicBezTo>
                <a:cubicBezTo>
                  <a:pt x="2020345" y="3966556"/>
                  <a:pt x="1897146" y="3965408"/>
                  <a:pt x="1651125" y="3975171"/>
                </a:cubicBezTo>
                <a:cubicBezTo>
                  <a:pt x="1405104" y="3984934"/>
                  <a:pt x="1154192" y="3952395"/>
                  <a:pt x="985349" y="3975171"/>
                </a:cubicBezTo>
                <a:cubicBezTo>
                  <a:pt x="816506" y="3997947"/>
                  <a:pt x="296333" y="4021760"/>
                  <a:pt x="0" y="3975171"/>
                </a:cubicBezTo>
                <a:cubicBezTo>
                  <a:pt x="20806" y="3784912"/>
                  <a:pt x="32478" y="3605162"/>
                  <a:pt x="0" y="3312643"/>
                </a:cubicBezTo>
                <a:cubicBezTo>
                  <a:pt x="-32478" y="3020124"/>
                  <a:pt x="30668" y="2864688"/>
                  <a:pt x="0" y="2650114"/>
                </a:cubicBezTo>
                <a:cubicBezTo>
                  <a:pt x="-30668" y="2435540"/>
                  <a:pt x="13901" y="2196957"/>
                  <a:pt x="0" y="1908082"/>
                </a:cubicBezTo>
                <a:cubicBezTo>
                  <a:pt x="-13901" y="1619207"/>
                  <a:pt x="14152" y="1498405"/>
                  <a:pt x="0" y="1285305"/>
                </a:cubicBezTo>
                <a:cubicBezTo>
                  <a:pt x="-14152" y="1072205"/>
                  <a:pt x="-14350" y="951293"/>
                  <a:pt x="0" y="662529"/>
                </a:cubicBezTo>
                <a:cubicBezTo>
                  <a:pt x="14350" y="373765"/>
                  <a:pt x="11456" y="320240"/>
                  <a:pt x="0" y="0"/>
                </a:cubicBezTo>
                <a:close/>
              </a:path>
              <a:path w="3994657" h="3975171" stroke="0" extrusionOk="0">
                <a:moveTo>
                  <a:pt x="0" y="0"/>
                </a:moveTo>
                <a:cubicBezTo>
                  <a:pt x="275061" y="1606"/>
                  <a:pt x="441677" y="-7164"/>
                  <a:pt x="625830" y="0"/>
                </a:cubicBezTo>
                <a:cubicBezTo>
                  <a:pt x="809983" y="7164"/>
                  <a:pt x="974624" y="20424"/>
                  <a:pt x="1171766" y="0"/>
                </a:cubicBezTo>
                <a:cubicBezTo>
                  <a:pt x="1368908" y="-20424"/>
                  <a:pt x="1692969" y="-33253"/>
                  <a:pt x="1917435" y="0"/>
                </a:cubicBezTo>
                <a:cubicBezTo>
                  <a:pt x="2141901" y="33253"/>
                  <a:pt x="2376851" y="19412"/>
                  <a:pt x="2543265" y="0"/>
                </a:cubicBezTo>
                <a:cubicBezTo>
                  <a:pt x="2709679" y="-19412"/>
                  <a:pt x="2873700" y="-16600"/>
                  <a:pt x="3169095" y="0"/>
                </a:cubicBezTo>
                <a:cubicBezTo>
                  <a:pt x="3464490" y="16600"/>
                  <a:pt x="3822421" y="-11495"/>
                  <a:pt x="3994657" y="0"/>
                </a:cubicBezTo>
                <a:cubicBezTo>
                  <a:pt x="3988586" y="140335"/>
                  <a:pt x="3965974" y="434352"/>
                  <a:pt x="3994657" y="583025"/>
                </a:cubicBezTo>
                <a:cubicBezTo>
                  <a:pt x="4023340" y="731698"/>
                  <a:pt x="3999821" y="1056431"/>
                  <a:pt x="3994657" y="1245554"/>
                </a:cubicBezTo>
                <a:cubicBezTo>
                  <a:pt x="3989493" y="1434677"/>
                  <a:pt x="4013193" y="1548327"/>
                  <a:pt x="3994657" y="1828579"/>
                </a:cubicBezTo>
                <a:cubicBezTo>
                  <a:pt x="3976121" y="2108831"/>
                  <a:pt x="3997735" y="2124388"/>
                  <a:pt x="3994657" y="2411604"/>
                </a:cubicBezTo>
                <a:cubicBezTo>
                  <a:pt x="3991579" y="2698820"/>
                  <a:pt x="3980508" y="2929518"/>
                  <a:pt x="3994657" y="3074132"/>
                </a:cubicBezTo>
                <a:cubicBezTo>
                  <a:pt x="4008806" y="3218746"/>
                  <a:pt x="4012871" y="3743401"/>
                  <a:pt x="3994657" y="3975171"/>
                </a:cubicBezTo>
                <a:cubicBezTo>
                  <a:pt x="3787204" y="3982134"/>
                  <a:pt x="3582678" y="3974669"/>
                  <a:pt x="3448721" y="3975171"/>
                </a:cubicBezTo>
                <a:cubicBezTo>
                  <a:pt x="3314764" y="3975673"/>
                  <a:pt x="2875219" y="3986759"/>
                  <a:pt x="2703051" y="3975171"/>
                </a:cubicBezTo>
                <a:cubicBezTo>
                  <a:pt x="2530883" y="3963584"/>
                  <a:pt x="2291727" y="3987453"/>
                  <a:pt x="2117168" y="3975171"/>
                </a:cubicBezTo>
                <a:cubicBezTo>
                  <a:pt x="1942609" y="3962889"/>
                  <a:pt x="1646376" y="3942990"/>
                  <a:pt x="1451392" y="3975171"/>
                </a:cubicBezTo>
                <a:cubicBezTo>
                  <a:pt x="1256408" y="4007352"/>
                  <a:pt x="877326" y="3953135"/>
                  <a:pt x="705723" y="3975171"/>
                </a:cubicBezTo>
                <a:cubicBezTo>
                  <a:pt x="534120" y="3997207"/>
                  <a:pt x="274998" y="3977796"/>
                  <a:pt x="0" y="3975171"/>
                </a:cubicBezTo>
                <a:cubicBezTo>
                  <a:pt x="-5989" y="3727955"/>
                  <a:pt x="-2430" y="3616401"/>
                  <a:pt x="0" y="3431898"/>
                </a:cubicBezTo>
                <a:cubicBezTo>
                  <a:pt x="2430" y="3247395"/>
                  <a:pt x="-11353" y="3028506"/>
                  <a:pt x="0" y="2848873"/>
                </a:cubicBezTo>
                <a:cubicBezTo>
                  <a:pt x="11353" y="2669241"/>
                  <a:pt x="13472" y="2353125"/>
                  <a:pt x="0" y="2226096"/>
                </a:cubicBezTo>
                <a:cubicBezTo>
                  <a:pt x="-13472" y="2099067"/>
                  <a:pt x="-3841" y="1825914"/>
                  <a:pt x="0" y="1484064"/>
                </a:cubicBezTo>
                <a:cubicBezTo>
                  <a:pt x="3841" y="1142214"/>
                  <a:pt x="13767" y="1033011"/>
                  <a:pt x="0" y="821535"/>
                </a:cubicBezTo>
                <a:cubicBezTo>
                  <a:pt x="-13767" y="610059"/>
                  <a:pt x="-39376" y="379671"/>
                  <a:pt x="0" y="0"/>
                </a:cubicBezTo>
                <a:close/>
              </a:path>
            </a:pathLst>
          </a:custGeom>
          <a:ln w="88900">
            <a:solidFill>
              <a:schemeClr val="accent1">
                <a:shade val="95000"/>
                <a:satMod val="10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cxnSp>
        <p:nvCxnSpPr>
          <p:cNvPr id="7" name="Straight Connector 6">
            <a:extLst>
              <a:ext uri="{FF2B5EF4-FFF2-40B4-BE49-F238E27FC236}">
                <a16:creationId xmlns:a16="http://schemas.microsoft.com/office/drawing/2014/main" id="{FFFCE0B6-1940-154E-97EE-C62832B411E1}"/>
              </a:ext>
            </a:extLst>
          </p:cNvPr>
          <p:cNvCxnSpPr>
            <a:cxnSpLocks/>
          </p:cNvCxnSpPr>
          <p:nvPr/>
        </p:nvCxnSpPr>
        <p:spPr>
          <a:xfrm flipV="1">
            <a:off x="5389418" y="2355274"/>
            <a:ext cx="0" cy="332496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FA03202-58E9-CD48-95EA-3B5DD5C5300A}"/>
              </a:ext>
            </a:extLst>
          </p:cNvPr>
          <p:cNvCxnSpPr>
            <a:cxnSpLocks/>
          </p:cNvCxnSpPr>
          <p:nvPr/>
        </p:nvCxnSpPr>
        <p:spPr>
          <a:xfrm flipV="1">
            <a:off x="5985164" y="2355274"/>
            <a:ext cx="0" cy="3324968"/>
          </a:xfrm>
          <a:prstGeom prst="line">
            <a:avLst/>
          </a:prstGeom>
          <a:ln w="444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64783BC-2991-764F-81D0-E623EB300D48}"/>
              </a:ext>
            </a:extLst>
          </p:cNvPr>
          <p:cNvCxnSpPr>
            <a:cxnSpLocks/>
          </p:cNvCxnSpPr>
          <p:nvPr/>
        </p:nvCxnSpPr>
        <p:spPr>
          <a:xfrm flipH="1">
            <a:off x="4391892" y="4752109"/>
            <a:ext cx="3311235" cy="1"/>
          </a:xfrm>
          <a:prstGeom prst="line">
            <a:avLst/>
          </a:prstGeom>
          <a:ln w="4445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169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idx="1"/>
          </p:nvPr>
        </p:nvSpPr>
        <p:spPr>
          <a:xfrm>
            <a:off x="876065" y="2289667"/>
            <a:ext cx="7461499" cy="3736296"/>
          </a:xfrm>
          <a:custGeom>
            <a:avLst/>
            <a:gdLst>
              <a:gd name="connsiteX0" fmla="*/ 0 w 7461499"/>
              <a:gd name="connsiteY0" fmla="*/ 0 h 3736296"/>
              <a:gd name="connsiteX1" fmla="*/ 7461499 w 7461499"/>
              <a:gd name="connsiteY1" fmla="*/ 0 h 3736296"/>
              <a:gd name="connsiteX2" fmla="*/ 7461499 w 7461499"/>
              <a:gd name="connsiteY2" fmla="*/ 3736296 h 3736296"/>
              <a:gd name="connsiteX3" fmla="*/ 0 w 7461499"/>
              <a:gd name="connsiteY3" fmla="*/ 3736296 h 3736296"/>
              <a:gd name="connsiteX4" fmla="*/ 0 w 7461499"/>
              <a:gd name="connsiteY4" fmla="*/ 0 h 373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1499" h="3736296" fill="none" extrusionOk="0">
                <a:moveTo>
                  <a:pt x="0" y="0"/>
                </a:moveTo>
                <a:cubicBezTo>
                  <a:pt x="3622411" y="-49533"/>
                  <a:pt x="4648772" y="-14809"/>
                  <a:pt x="7461499" y="0"/>
                </a:cubicBezTo>
                <a:cubicBezTo>
                  <a:pt x="7549138" y="1540174"/>
                  <a:pt x="7388820" y="3248052"/>
                  <a:pt x="7461499" y="3736296"/>
                </a:cubicBezTo>
                <a:cubicBezTo>
                  <a:pt x="4725750" y="3688065"/>
                  <a:pt x="1094257" y="3820751"/>
                  <a:pt x="0" y="3736296"/>
                </a:cubicBezTo>
                <a:cubicBezTo>
                  <a:pt x="-38581" y="2030123"/>
                  <a:pt x="63341" y="1508882"/>
                  <a:pt x="0" y="0"/>
                </a:cubicBezTo>
                <a:close/>
              </a:path>
              <a:path w="7461499" h="3736296" stroke="0" extrusionOk="0">
                <a:moveTo>
                  <a:pt x="0" y="0"/>
                </a:moveTo>
                <a:cubicBezTo>
                  <a:pt x="1070441" y="118645"/>
                  <a:pt x="5222639" y="116012"/>
                  <a:pt x="7461499" y="0"/>
                </a:cubicBezTo>
                <a:cubicBezTo>
                  <a:pt x="7328617" y="1024527"/>
                  <a:pt x="7546450" y="2965656"/>
                  <a:pt x="7461499" y="3736296"/>
                </a:cubicBezTo>
                <a:cubicBezTo>
                  <a:pt x="6164426" y="3870896"/>
                  <a:pt x="2261211" y="3579100"/>
                  <a:pt x="0" y="3736296"/>
                </a:cubicBezTo>
                <a:cubicBezTo>
                  <a:pt x="-20187" y="2418289"/>
                  <a:pt x="-152480" y="1530620"/>
                  <a:pt x="0" y="0"/>
                </a:cubicBezTo>
                <a:close/>
              </a:path>
            </a:pathLst>
          </a:custGeom>
          <a:ln w="69850">
            <a:solidFill>
              <a:schemeClr val="tx2">
                <a:lumMod val="60000"/>
                <a:lumOff val="40000"/>
              </a:schemeClr>
            </a:solidFill>
            <a:extLst>
              <a:ext uri="{C807C97D-BFC1-408E-A445-0C87EB9F89A2}">
                <ask:lineSketchStyleProps xmlns:ask="http://schemas.microsoft.com/office/drawing/2018/sketchyshapes" sd="1219033472">
                  <ask:type>
                    <ask:lineSketchCurved/>
                  </ask:type>
                </ask:lineSketchStyleProps>
              </a:ext>
            </a:extLst>
          </a:ln>
          <a:effectLst/>
        </p:spPr>
        <p:txBody>
          <a:bodyPr/>
          <a:lstStyle/>
          <a:p>
            <a:pPr marL="91440" indent="-457200">
              <a:buSzPct val="85000"/>
              <a:buFont typeface="+mj-lt"/>
              <a:buAutoNum type="arabicPeriod"/>
            </a:pPr>
            <a:r>
              <a:rPr lang="en-US" sz="2400" dirty="0"/>
              <a:t>Start with a node containing all the data.</a:t>
            </a:r>
          </a:p>
          <a:p>
            <a:pPr marL="91440" indent="-457200">
              <a:buSzPct val="85000"/>
              <a:buFont typeface="+mj-lt"/>
              <a:buAutoNum type="arabicPeriod"/>
            </a:pPr>
            <a:r>
              <a:rPr lang="en-US" sz="2400" dirty="0"/>
              <a:t>If </a:t>
            </a:r>
            <a:r>
              <a:rPr lang="en-US" sz="2400" dirty="0">
                <a:solidFill>
                  <a:schemeClr val="tx2">
                    <a:lumMod val="60000"/>
                    <a:lumOff val="40000"/>
                  </a:schemeClr>
                </a:solidFill>
              </a:rPr>
              <a:t>stopping condition </a:t>
            </a:r>
            <a:r>
              <a:rPr lang="en-US" sz="2400" dirty="0"/>
              <a:t>is not met:</a:t>
            </a:r>
          </a:p>
          <a:p>
            <a:pPr marL="834360" lvl="1" indent="-457200">
              <a:buSzPct val="85000"/>
              <a:buFont typeface="+mj-lt"/>
              <a:buAutoNum type="alphaUcPeriod"/>
            </a:pPr>
            <a:r>
              <a:rPr lang="en-US" dirty="0"/>
              <a:t>Choose the ‘optimal’ predictor and threshold and divide the data in the node into two sets</a:t>
            </a:r>
            <a:r>
              <a:rPr lang="en-US" b="1" i="1" dirty="0"/>
              <a:t>.</a:t>
            </a:r>
          </a:p>
          <a:p>
            <a:pPr marL="91440" indent="-457200">
              <a:buSzPct val="85000"/>
              <a:buFont typeface="+mj-lt"/>
              <a:buAutoNum type="arabicPeriod"/>
            </a:pPr>
            <a:r>
              <a:rPr lang="en-US" sz="2400" dirty="0"/>
              <a:t>For each new node, repeat step 2.</a:t>
            </a:r>
          </a:p>
        </p:txBody>
      </p:sp>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
        <p:nvSpPr>
          <p:cNvPr id="5" name="Rectangle 4">
            <a:extLst>
              <a:ext uri="{FF2B5EF4-FFF2-40B4-BE49-F238E27FC236}">
                <a16:creationId xmlns:a16="http://schemas.microsoft.com/office/drawing/2014/main" id="{A81123EF-8C47-7543-8E39-FA2438E49DC6}"/>
              </a:ext>
            </a:extLst>
          </p:cNvPr>
          <p:cNvSpPr/>
          <p:nvPr/>
        </p:nvSpPr>
        <p:spPr>
          <a:xfrm>
            <a:off x="876065" y="1151312"/>
            <a:ext cx="8436925" cy="461665"/>
          </a:xfrm>
          <a:prstGeom prst="rect">
            <a:avLst/>
          </a:prstGeom>
        </p:spPr>
        <p:txBody>
          <a:bodyPr wrap="none">
            <a:spAutoFit/>
          </a:bodyPr>
          <a:lstStyle/>
          <a:p>
            <a:r>
              <a:rPr lang="en-US" sz="2400" dirty="0">
                <a:latin typeface="Karla" pitchFamily="2" charset="0"/>
              </a:rPr>
              <a:t>To learn a </a:t>
            </a:r>
            <a:r>
              <a:rPr lang="en-US" sz="2400" dirty="0">
                <a:solidFill>
                  <a:schemeClr val="tx1">
                    <a:lumMod val="75000"/>
                    <a:lumOff val="25000"/>
                  </a:schemeClr>
                </a:solidFill>
                <a:latin typeface="Karla" pitchFamily="2" charset="0"/>
              </a:rPr>
              <a:t>decision</a:t>
            </a:r>
            <a:r>
              <a:rPr lang="en-US" sz="2400" dirty="0">
                <a:latin typeface="Karla" pitchFamily="2" charset="0"/>
              </a:rPr>
              <a:t> tree model, we take a greedy approach: </a:t>
            </a:r>
          </a:p>
        </p:txBody>
      </p:sp>
      <p:pic>
        <p:nvPicPr>
          <p:cNvPr id="6" name="Picture 5">
            <a:extLst>
              <a:ext uri="{FF2B5EF4-FFF2-40B4-BE49-F238E27FC236}">
                <a16:creationId xmlns:a16="http://schemas.microsoft.com/office/drawing/2014/main" id="{6CA3F9F1-9976-2C4C-A617-3D1AB0C139D6}"/>
              </a:ext>
            </a:extLst>
          </p:cNvPr>
          <p:cNvPicPr>
            <a:picLocks noChangeAspect="1"/>
          </p:cNvPicPr>
          <p:nvPr/>
        </p:nvPicPr>
        <p:blipFill>
          <a:blip r:embed="rId2"/>
          <a:stretch>
            <a:fillRect/>
          </a:stretch>
        </p:blipFill>
        <p:spPr>
          <a:xfrm>
            <a:off x="8516257" y="2289667"/>
            <a:ext cx="3249796" cy="3434443"/>
          </a:xfrm>
          <a:prstGeom prst="rect">
            <a:avLst/>
          </a:prstGeom>
        </p:spPr>
      </p:pic>
    </p:spTree>
    <p:extLst>
      <p:ext uri="{BB962C8B-B14F-4D97-AF65-F5344CB8AC3E}">
        <p14:creationId xmlns:p14="http://schemas.microsoft.com/office/powerpoint/2010/main" val="2013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Lecture5_LinearRegression</Template>
  <TotalTime>8588</TotalTime>
  <Words>2173</Words>
  <Application>Microsoft Macintosh PowerPoint</Application>
  <PresentationFormat>Widescreen</PresentationFormat>
  <Paragraphs>436</Paragraphs>
  <Slides>57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.Apple Color Emoji UI</vt:lpstr>
      <vt:lpstr>Arial</vt:lpstr>
      <vt:lpstr>Bradley Hand</vt:lpstr>
      <vt:lpstr>Calibri</vt:lpstr>
      <vt:lpstr>Cambria Math</vt:lpstr>
      <vt:lpstr>Chalkboard SE</vt:lpstr>
      <vt:lpstr>Courier</vt:lpstr>
      <vt:lpstr>Delivery Note DEMO</vt:lpstr>
      <vt:lpstr>Karla</vt:lpstr>
      <vt:lpstr>GEC_template</vt:lpstr>
      <vt:lpstr>Bagging </vt:lpstr>
      <vt:lpstr>PowerPoint Presentation</vt:lpstr>
      <vt:lpstr>Outline </vt:lpstr>
      <vt:lpstr>Outline </vt:lpstr>
      <vt:lpstr>Geometry of Data</vt:lpstr>
      <vt:lpstr>Geometry of Data</vt:lpstr>
      <vt:lpstr>Geometry of Data</vt:lpstr>
      <vt:lpstr>Geometry of Data</vt:lpstr>
      <vt:lpstr>Decision Trees</vt:lpstr>
      <vt:lpstr>Decision Trees: Splitting Criteria</vt:lpstr>
      <vt:lpstr>Decision Trees: Prediction</vt:lpstr>
      <vt:lpstr>Stopping Conditions</vt:lpstr>
      <vt:lpstr>Regression Trees Prediction (grey scale represents MSE) </vt:lpstr>
      <vt:lpstr>Regression Trees Prediction (grey scale represents MSE) </vt:lpstr>
      <vt:lpstr>Regression Trees Prediction (grey scale represents MSE) </vt:lpstr>
      <vt:lpstr>Regression Trees Prediction (grey scale represents MSE) </vt:lpstr>
      <vt:lpstr>Regression Trees Prediction (grey scale represents MSE) </vt:lpstr>
      <vt:lpstr>PowerPoint Presentation</vt:lpstr>
      <vt:lpstr>Overfitting </vt:lpstr>
      <vt:lpstr>Overfitting </vt:lpstr>
      <vt:lpstr>Reduce the variance: Depth of the tree</vt:lpstr>
      <vt:lpstr>Limitations of Decision Tree Models </vt:lpstr>
      <vt:lpstr>Limitations of Decision Tree Models </vt:lpstr>
      <vt:lpstr>Limitations of Decision Tree Models </vt:lpstr>
      <vt:lpstr>Limitations of Decision Tree Models </vt:lpstr>
      <vt:lpstr>Outline </vt:lpstr>
      <vt:lpstr>Bagging</vt:lpstr>
      <vt:lpstr>Bagging</vt:lpstr>
      <vt:lpstr>Combine them? 2 magic realisms</vt:lpstr>
      <vt:lpstr>20 magic realisms</vt:lpstr>
      <vt:lpstr>100 magic realisms</vt:lpstr>
      <vt:lpstr>300 magic realisms</vt:lpstr>
      <vt:lpstr>Bagging</vt:lpstr>
      <vt:lpstr>Bagging</vt:lpstr>
      <vt:lpstr>Bagging (regression)</vt:lpstr>
      <vt:lpstr>Bagging (classification)</vt:lpstr>
      <vt:lpstr>Bagging</vt:lpstr>
      <vt:lpstr>Bagging</vt:lpstr>
      <vt:lpstr>Case of underfitting </vt:lpstr>
      <vt:lpstr>Case of underfitting </vt:lpstr>
      <vt:lpstr>Bagging</vt:lpstr>
      <vt:lpstr>Outline </vt:lpstr>
      <vt:lpstr>Bagging </vt:lpstr>
      <vt:lpstr>Bagging </vt:lpstr>
      <vt:lpstr>Bagging </vt:lpstr>
      <vt:lpstr>Point-wise out-of-bag error </vt:lpstr>
      <vt:lpstr>Point-wise out-of-bag error </vt:lpstr>
      <vt:lpstr>OOB Error</vt:lpstr>
      <vt:lpstr>Out-of-Bag Error</vt:lpstr>
      <vt:lpstr>Bagging</vt:lpstr>
      <vt:lpstr>Outline </vt:lpstr>
      <vt:lpstr>Variable Importance for Bagging </vt:lpstr>
      <vt:lpstr>Improving on Bagging</vt:lpstr>
      <vt:lpstr>Improving on Bagging</vt:lpstr>
      <vt:lpstr>Improving on Bagging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Protopapas, Pavlos</cp:lastModifiedBy>
  <cp:revision>247</cp:revision>
  <dcterms:created xsi:type="dcterms:W3CDTF">2018-07-20T19:26:24Z</dcterms:created>
  <dcterms:modified xsi:type="dcterms:W3CDTF">2020-10-28T18:46:59Z</dcterms:modified>
</cp:coreProperties>
</file>